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2A2"/>
    <a:srgbClr val="C27E7F"/>
    <a:srgbClr val="8F7A79"/>
    <a:srgbClr val="9FB2BB"/>
    <a:srgbClr val="EFCEA3"/>
    <a:srgbClr val="D4D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93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1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Paper title: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Flirting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Misperception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Speed-Dates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Rajesh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Ranganath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Jurafsky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McFarland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46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20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women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guys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respond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69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31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flirtation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speed-dating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speaker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perceived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hearer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06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yields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80%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20%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50/50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positive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negative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randomized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flirtation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(median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randomized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non-zero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Boldfaced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hold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ratings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boldfaced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quartile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underlined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9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perceivers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flirtatiousness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interlocutors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28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flirtation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prosodic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dialogue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lexical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speaker’s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flirt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71.5%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outperforming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also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outperforming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interlocuters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lexical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sparsity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lexical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ceivers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flirtatiousness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interlocutors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72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ccb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reactivate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accounts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screens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questions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84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roughly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02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women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women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exclusion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everyone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Asian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Hispanic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women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exclusively</a:t>
            </a:r>
            <a:r>
              <a:rPr lang="de-DE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2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sp>
        <p:nvSpPr>
          <p:cNvPr id="8" name="Google Shape;16;p11">
            <a:extLst>
              <a:ext uri="{FF2B5EF4-FFF2-40B4-BE49-F238E27FC236}">
                <a16:creationId xmlns:a16="http://schemas.microsoft.com/office/drawing/2014/main" id="{92F8804A-82D5-D54D-944A-43543613A956}"/>
              </a:ext>
            </a:extLst>
          </p:cNvPr>
          <p:cNvSpPr/>
          <p:nvPr userDrawn="1"/>
        </p:nvSpPr>
        <p:spPr>
          <a:xfrm>
            <a:off x="441132" y="802307"/>
            <a:ext cx="4917678" cy="99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NETS 213</a:t>
            </a: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: CROWDSOURCING </a:t>
            </a:r>
            <a:b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AND HUMAN COMPUTATION</a:t>
            </a:r>
          </a:p>
        </p:txBody>
      </p: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-12167" y="5927321"/>
            <a:ext cx="12204167" cy="942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127000" dist="28575" algn="bl" rotWithShape="0">
              <a:schemeClr val="tx2">
                <a:alpha val="86000"/>
              </a:scheme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FDCE60-56BA-B347-B634-376B546CC1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8040" y="-11709"/>
            <a:ext cx="5693960" cy="59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4/20/21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4/20/21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4/20/21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4/20/21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4/20/21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925" y="6477624"/>
            <a:ext cx="1643621" cy="365125"/>
          </a:xfrm>
        </p:spPr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4/20/21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AB5AE-79CE-F545-A5B8-549B8CA09A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546" y="15251"/>
            <a:ext cx="1182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7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4095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140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4/20/21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4/20/21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5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97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975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6387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6387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4/20/21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4/20/21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6" y="6477624"/>
            <a:ext cx="11072512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A2C15-92BD-6246-86AD-7BD1B56A7F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9055" y="-16042"/>
            <a:ext cx="1286401" cy="703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8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NETS 213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4/20/21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97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about</a:t>
            </a:r>
            <a:br>
              <a:rPr lang="de-DE" dirty="0"/>
            </a:br>
            <a:r>
              <a:rPr lang="de-DE" dirty="0" err="1"/>
              <a:t>sex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Professor </a:t>
            </a:r>
            <a:r>
              <a:rPr lang="de-DE" dirty="0"/>
              <a:t>Chris </a:t>
            </a:r>
            <a:r>
              <a:rPr lang="de-DE" dirty="0" err="1"/>
              <a:t>Callison-Burch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Lexical</a:t>
            </a:r>
            <a:r>
              <a:rPr lang="de-DE" dirty="0"/>
              <a:t> Features</a:t>
            </a:r>
            <a:endParaRPr lang="en-US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CEED51B3-E069-D549-A286-537F5CD0A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617078"/>
              </p:ext>
            </p:extLst>
          </p:nvPr>
        </p:nvGraphicFramePr>
        <p:xfrm>
          <a:off x="2338066" y="1137177"/>
          <a:ext cx="7515868" cy="5334896"/>
        </p:xfrm>
        <a:graphic>
          <a:graphicData uri="http://schemas.openxmlformats.org/drawingml/2006/table">
            <a:tbl>
              <a:tblPr/>
              <a:tblGrid>
                <a:gridCol w="1406343">
                  <a:extLst>
                    <a:ext uri="{9D8B030D-6E8A-4147-A177-3AD203B41FA5}">
                      <a16:colId xmlns:a16="http://schemas.microsoft.com/office/drawing/2014/main" val="3398593605"/>
                    </a:ext>
                  </a:extLst>
                </a:gridCol>
                <a:gridCol w="6109525">
                  <a:extLst>
                    <a:ext uri="{9D8B030D-6E8A-4147-A177-3AD203B41FA5}">
                      <a16:colId xmlns:a16="http://schemas.microsoft.com/office/drawing/2014/main" val="21369638"/>
                    </a:ext>
                  </a:extLst>
                </a:gridCol>
              </a:tblGrid>
              <a:tr h="435841"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I’d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I’ll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I’m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I’ve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my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myself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409648"/>
                  </a:ext>
                </a:extLst>
              </a:tr>
              <a:tr h="43584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YOU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you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you’d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you’ll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your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you’re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yours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you’ve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904128"/>
                  </a:ext>
                </a:extLst>
              </a:tr>
              <a:tr h="43584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SEX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sex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sexy, sexual,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stripper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lover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kissed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kissing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00789"/>
                  </a:ext>
                </a:extLst>
              </a:tr>
              <a:tr h="43584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LOVE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love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loved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loving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passion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passions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passionate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384348"/>
                  </a:ext>
                </a:extLst>
              </a:tr>
              <a:tr h="435841"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HATE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hate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hates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hated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68758"/>
                  </a:ext>
                </a:extLst>
              </a:tr>
              <a:tr h="43584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SWEAR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suck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hell*,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crap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shit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screw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damn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heck,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*,. . .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019031"/>
                  </a:ext>
                </a:extLst>
              </a:tr>
              <a:tr h="43584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NEG EMO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weird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crazy,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problem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tough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awkward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worry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,. . .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635189"/>
                  </a:ext>
                </a:extLst>
              </a:tr>
              <a:tr h="43584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NEGATE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don’t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not,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didn’t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never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haven’t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can’t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wouldn’t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,. . .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110899"/>
                  </a:ext>
                </a:extLst>
              </a:tr>
              <a:tr h="435841"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FOOD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food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eat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cook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dinner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restaurant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coffee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chocolate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cookies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,. . .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270615"/>
                  </a:ext>
                </a:extLst>
              </a:tr>
              <a:tr h="43584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DRINK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party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bar*,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drink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wine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drunk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alcohol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cocktail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,. . .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136736"/>
                  </a:ext>
                </a:extLst>
              </a:tr>
              <a:tr h="43584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ACADEMICS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work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program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research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professor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*,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advisor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finish*,. . .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8468" marR="18468" marT="18468" marB="1846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875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51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Lexical</a:t>
            </a:r>
            <a:r>
              <a:rPr lang="de-DE" dirty="0"/>
              <a:t> Features</a:t>
            </a:r>
            <a:endParaRPr lang="en-US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C2080F45-E10E-9D4A-A9A7-93E561583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671033"/>
              </p:ext>
            </p:extLst>
          </p:nvPr>
        </p:nvGraphicFramePr>
        <p:xfrm>
          <a:off x="3013270" y="1137177"/>
          <a:ext cx="6165460" cy="5114159"/>
        </p:xfrm>
        <a:graphic>
          <a:graphicData uri="http://schemas.openxmlformats.org/drawingml/2006/table">
            <a:tbl>
              <a:tblPr/>
              <a:tblGrid>
                <a:gridCol w="1254526">
                  <a:extLst>
                    <a:ext uri="{9D8B030D-6E8A-4147-A177-3AD203B41FA5}">
                      <a16:colId xmlns:a16="http://schemas.microsoft.com/office/drawing/2014/main" val="420815221"/>
                    </a:ext>
                  </a:extLst>
                </a:gridCol>
                <a:gridCol w="4910934">
                  <a:extLst>
                    <a:ext uri="{9D8B030D-6E8A-4147-A177-3AD203B41FA5}">
                      <a16:colId xmlns:a16="http://schemas.microsoft.com/office/drawing/2014/main" val="3936804553"/>
                    </a:ext>
                  </a:extLst>
                </a:gridCol>
              </a:tblGrid>
              <a:tr h="856518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HEDGE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sort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kind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I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guess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I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think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a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little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maybe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possibly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probably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607426"/>
                  </a:ext>
                </a:extLst>
              </a:tr>
              <a:tr h="531943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META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speed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flirt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event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dating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rating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469045"/>
                  </a:ext>
                </a:extLst>
              </a:tr>
              <a:tr h="1181094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LIKE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discourse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marker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like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removing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verb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like)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854176"/>
                  </a:ext>
                </a:extLst>
              </a:tr>
              <a:tr h="856518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 MEAN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discourse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marker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 </a:t>
                      </a:r>
                      <a:r>
                        <a:rPr lang="de-DE" sz="1900" b="1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mean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413146"/>
                  </a:ext>
                </a:extLst>
              </a:tr>
              <a:tr h="304289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YOU KNOW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 discourse marker </a:t>
                      </a:r>
                      <a:r>
                        <a:rPr lang="de-DE" sz="19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you know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975014"/>
                  </a:ext>
                </a:extLst>
              </a:tr>
              <a:tr h="531943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UH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filled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pause </a:t>
                      </a:r>
                      <a:r>
                        <a:rPr lang="de-DE" sz="19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uh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45165"/>
                  </a:ext>
                </a:extLst>
              </a:tr>
              <a:tr h="531943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UM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filled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pause </a:t>
                      </a:r>
                      <a:r>
                        <a:rPr lang="de-DE" sz="1900" b="1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um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22540" marR="22540" marT="22540" marB="2254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39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346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Discourse</a:t>
            </a:r>
            <a:r>
              <a:rPr lang="de-DE" dirty="0"/>
              <a:t> Features</a:t>
            </a:r>
            <a:endParaRPr lang="en-US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9A212A91-2F71-0944-90C9-F4E7716EF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340345"/>
              </p:ext>
            </p:extLst>
          </p:nvPr>
        </p:nvGraphicFramePr>
        <p:xfrm>
          <a:off x="838200" y="1137177"/>
          <a:ext cx="10515600" cy="5235354"/>
        </p:xfrm>
        <a:graphic>
          <a:graphicData uri="http://schemas.openxmlformats.org/drawingml/2006/table">
            <a:tbl>
              <a:tblPr/>
              <a:tblGrid>
                <a:gridCol w="2849318">
                  <a:extLst>
                    <a:ext uri="{9D8B030D-6E8A-4147-A177-3AD203B41FA5}">
                      <a16:colId xmlns:a16="http://schemas.microsoft.com/office/drawing/2014/main" val="1093058726"/>
                    </a:ext>
                  </a:extLst>
                </a:gridCol>
                <a:gridCol w="7666282">
                  <a:extLst>
                    <a:ext uri="{9D8B030D-6E8A-4147-A177-3AD203B41FA5}">
                      <a16:colId xmlns:a16="http://schemas.microsoft.com/office/drawing/2014/main" val="928069655"/>
                    </a:ext>
                  </a:extLst>
                </a:gridCol>
              </a:tblGrid>
              <a:tr h="418121"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WORDS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words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side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95978"/>
                  </a:ext>
                </a:extLst>
              </a:tr>
              <a:tr h="1557201"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QUESTIONS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questions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side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clarification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question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Excuse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?)</a:t>
                      </a:r>
                      <a:b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turns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side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which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speaker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interrupted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other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instances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turn-initial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whole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-turn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laughter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side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instances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turn-medial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turn-final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laughter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side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total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disfluent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restarts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conversation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side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719868"/>
                  </a:ext>
                </a:extLst>
              </a:tr>
              <a:tr h="333185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CLARIFICATIONS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clarification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question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Excuse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?)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08601"/>
                  </a:ext>
                </a:extLst>
              </a:tr>
              <a:tr h="418121"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INTERRUPTIONS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turns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speaker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interrupted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other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20547"/>
                  </a:ext>
                </a:extLst>
              </a:tr>
              <a:tr h="41812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LAUGH INITIAL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turn-initial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whole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-turn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laughter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387936"/>
                  </a:ext>
                </a:extLst>
              </a:tr>
              <a:tr h="418121"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LAUGH MEDIAL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turn-medial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turn-final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laughter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574210"/>
                  </a:ext>
                </a:extLst>
              </a:tr>
              <a:tr h="41812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RESTART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disfluent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restarts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conversation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side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301496"/>
                  </a:ext>
                </a:extLst>
              </a:tr>
              <a:tr h="41812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APPRECAITIONS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appreciations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(Wow,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That’s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Great)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great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400715"/>
                  </a:ext>
                </a:extLst>
              </a:tr>
              <a:tr h="41812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SYMPATHY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sympathetic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negative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assessments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side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75953"/>
                  </a:ext>
                </a:extLst>
              </a:tr>
              <a:tr h="41812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AGREEMENT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agreements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That’s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sure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. .)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12860" marR="12860" marT="12860" marB="1286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2186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502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Trained</a:t>
            </a:r>
            <a:r>
              <a:rPr lang="de-DE" sz="3200" dirty="0"/>
              <a:t> a Support </a:t>
            </a:r>
            <a:r>
              <a:rPr lang="de-DE" sz="3200" dirty="0" err="1"/>
              <a:t>Vector</a:t>
            </a:r>
            <a:r>
              <a:rPr lang="de-DE" sz="3200" dirty="0"/>
              <a:t> Machine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each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16 </a:t>
            </a:r>
            <a:r>
              <a:rPr lang="de-DE" sz="3200" dirty="0" err="1"/>
              <a:t>experiments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training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, </a:t>
            </a:r>
            <a:r>
              <a:rPr lang="de-DE" sz="3200" dirty="0" err="1"/>
              <a:t>took</a:t>
            </a:r>
            <a:r>
              <a:rPr lang="de-DE" sz="3200" dirty="0"/>
              <a:t> top 10%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 </a:t>
            </a:r>
            <a:r>
              <a:rPr lang="de-DE" sz="3200" dirty="0" err="1"/>
              <a:t>as</a:t>
            </a:r>
            <a:r>
              <a:rPr lang="de-DE" sz="3200" dirty="0"/>
              <a:t> positive </a:t>
            </a:r>
            <a:r>
              <a:rPr lang="de-DE" sz="3200" dirty="0" err="1"/>
              <a:t>training</a:t>
            </a:r>
            <a:r>
              <a:rPr lang="de-DE" sz="3200" dirty="0"/>
              <a:t> </a:t>
            </a:r>
            <a:r>
              <a:rPr lang="de-DE" sz="3200" dirty="0" err="1"/>
              <a:t>examples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bottom</a:t>
            </a:r>
            <a:r>
              <a:rPr lang="de-DE" sz="3200" dirty="0"/>
              <a:t> 10%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 </a:t>
            </a:r>
            <a:r>
              <a:rPr lang="de-DE" sz="3200" dirty="0" err="1"/>
              <a:t>as</a:t>
            </a:r>
            <a:r>
              <a:rPr lang="de-DE" sz="3200" dirty="0"/>
              <a:t> negative </a:t>
            </a:r>
            <a:r>
              <a:rPr lang="de-DE" sz="3200" dirty="0" err="1"/>
              <a:t>data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example</a:t>
            </a:r>
            <a:r>
              <a:rPr lang="de-DE" sz="3200" dirty="0"/>
              <a:t>,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i="1" dirty="0" err="1"/>
              <a:t>self-reported</a:t>
            </a:r>
            <a:r>
              <a:rPr lang="de-DE" sz="3200" i="1" dirty="0"/>
              <a:t> male </a:t>
            </a:r>
            <a:r>
              <a:rPr lang="de-DE" sz="3200" i="1" dirty="0" err="1"/>
              <a:t>flirtation</a:t>
            </a:r>
            <a:r>
              <a:rPr lang="de-DE" sz="3200" dirty="0"/>
              <a:t>, </a:t>
            </a:r>
            <a:r>
              <a:rPr lang="de-DE" sz="3200" dirty="0" err="1"/>
              <a:t>sort</a:t>
            </a:r>
            <a:r>
              <a:rPr lang="de-DE" sz="3200" dirty="0"/>
              <a:t> all 1000 </a:t>
            </a:r>
            <a:r>
              <a:rPr lang="de-DE" sz="3200" dirty="0" err="1"/>
              <a:t>dates</a:t>
            </a:r>
            <a:r>
              <a:rPr lang="de-DE" sz="3200" dirty="0"/>
              <a:t> </a:t>
            </a:r>
            <a:r>
              <a:rPr lang="de-DE" sz="3200" dirty="0" err="1"/>
              <a:t>by</a:t>
            </a:r>
            <a:r>
              <a:rPr lang="de-DE" sz="3200" dirty="0"/>
              <a:t> </a:t>
            </a:r>
            <a:r>
              <a:rPr lang="de-DE" sz="3200" dirty="0" err="1"/>
              <a:t>self-reported</a:t>
            </a:r>
            <a:r>
              <a:rPr lang="de-DE" sz="3200" dirty="0"/>
              <a:t> male </a:t>
            </a:r>
            <a:r>
              <a:rPr lang="de-DE" sz="3200" dirty="0" err="1"/>
              <a:t>flirtation</a:t>
            </a:r>
            <a:r>
              <a:rPr lang="de-DE" sz="3200" dirty="0"/>
              <a:t> score </a:t>
            </a:r>
            <a:r>
              <a:rPr lang="de-DE" sz="3200" dirty="0" err="1"/>
              <a:t>take</a:t>
            </a:r>
            <a:r>
              <a:rPr lang="de-DE" sz="3200" dirty="0"/>
              <a:t> top 100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bottom</a:t>
            </a:r>
            <a:r>
              <a:rPr lang="de-DE" sz="3200" dirty="0"/>
              <a:t> 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Since</a:t>
            </a:r>
            <a:r>
              <a:rPr lang="de-DE" sz="3200" dirty="0"/>
              <a:t> </a:t>
            </a:r>
            <a:r>
              <a:rPr lang="de-DE" sz="3200" dirty="0" err="1"/>
              <a:t>training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 was </a:t>
            </a:r>
            <a:r>
              <a:rPr lang="de-DE" sz="3200" dirty="0" err="1"/>
              <a:t>small</a:t>
            </a:r>
            <a:r>
              <a:rPr lang="de-DE" sz="3200" dirty="0"/>
              <a:t>, </a:t>
            </a:r>
            <a:r>
              <a:rPr lang="de-DE" sz="3200" dirty="0" err="1"/>
              <a:t>did</a:t>
            </a:r>
            <a:r>
              <a:rPr lang="de-DE" sz="3200" dirty="0"/>
              <a:t> 4 </a:t>
            </a:r>
            <a:r>
              <a:rPr lang="de-DE" sz="3200" dirty="0" err="1"/>
              <a:t>fold</a:t>
            </a:r>
            <a:r>
              <a:rPr lang="de-DE" sz="3200" dirty="0"/>
              <a:t> </a:t>
            </a:r>
            <a:r>
              <a:rPr lang="de-DE" sz="3200" dirty="0" err="1"/>
              <a:t>cross</a:t>
            </a:r>
            <a:r>
              <a:rPr lang="de-DE" sz="3200" dirty="0"/>
              <a:t> </a:t>
            </a:r>
            <a:r>
              <a:rPr lang="de-DE" sz="3200" dirty="0" err="1"/>
              <a:t>validation</a:t>
            </a:r>
            <a:r>
              <a:rPr lang="de-DE" sz="3200" dirty="0"/>
              <a:t>, 30x </a:t>
            </a:r>
            <a:r>
              <a:rPr lang="de-DE" sz="3200" dirty="0" err="1"/>
              <a:t>times</a:t>
            </a:r>
            <a:r>
              <a:rPr lang="de-DE" sz="3200" dirty="0"/>
              <a:t> </a:t>
            </a:r>
            <a:r>
              <a:rPr lang="de-DE" sz="3200" dirty="0" err="1"/>
              <a:t>w</a:t>
            </a:r>
            <a:r>
              <a:rPr lang="de-DE" sz="3200" dirty="0"/>
              <a:t>/</a:t>
            </a:r>
            <a:r>
              <a:rPr lang="de-DE" sz="3200" dirty="0" err="1"/>
              <a:t>random</a:t>
            </a:r>
            <a:r>
              <a:rPr lang="de-DE" sz="3200" dirty="0"/>
              <a:t> </a:t>
            </a:r>
            <a:r>
              <a:rPr lang="de-DE" sz="3200" dirty="0" err="1"/>
              <a:t>order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01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813AA3-5670-E54B-AC95-A9AF8B0E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61" y="1137177"/>
            <a:ext cx="9856478" cy="509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2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8B9C2DF-0DFB-C745-937A-B76EBE01C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693" y="0"/>
            <a:ext cx="5991958" cy="667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95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5E42EC9-59F7-4447-96EF-358613FC8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191" y="0"/>
            <a:ext cx="6497618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90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Linguistic</a:t>
            </a:r>
            <a:r>
              <a:rPr lang="de-DE" dirty="0"/>
              <a:t> v. non-</a:t>
            </a:r>
            <a:r>
              <a:rPr lang="de-DE" dirty="0" err="1"/>
              <a:t>linguistic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How</a:t>
            </a:r>
            <a:r>
              <a:rPr lang="de-DE" sz="3200" dirty="0"/>
              <a:t> </a:t>
            </a:r>
            <a:r>
              <a:rPr lang="de-DE" sz="3200" dirty="0" err="1"/>
              <a:t>good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linguistic</a:t>
            </a:r>
            <a:r>
              <a:rPr lang="de-DE" sz="3200" dirty="0"/>
              <a:t> </a:t>
            </a:r>
            <a:r>
              <a:rPr lang="de-DE" sz="3200" dirty="0" err="1"/>
              <a:t>features</a:t>
            </a:r>
            <a:r>
              <a:rPr lang="de-DE" sz="3200" dirty="0"/>
              <a:t> </a:t>
            </a:r>
            <a:r>
              <a:rPr lang="de-DE" sz="3200" dirty="0" err="1"/>
              <a:t>compared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non-</a:t>
            </a:r>
            <a:r>
              <a:rPr lang="de-DE" sz="3200" dirty="0" err="1"/>
              <a:t>linguistic</a:t>
            </a:r>
            <a:r>
              <a:rPr lang="de-DE" sz="3200" dirty="0"/>
              <a:t> </a:t>
            </a:r>
            <a:r>
              <a:rPr lang="de-DE" sz="3200" dirty="0" err="1"/>
              <a:t>features</a:t>
            </a:r>
            <a:r>
              <a:rPr lang="de-DE" sz="32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Can </a:t>
            </a:r>
            <a:r>
              <a:rPr lang="de-DE" sz="3200" dirty="0" err="1"/>
              <a:t>we</a:t>
            </a:r>
            <a:r>
              <a:rPr lang="de-DE" sz="3200" dirty="0"/>
              <a:t> </a:t>
            </a:r>
            <a:r>
              <a:rPr lang="de-DE" sz="3200" dirty="0" err="1"/>
              <a:t>predict</a:t>
            </a:r>
            <a:r>
              <a:rPr lang="de-DE" sz="3200" dirty="0"/>
              <a:t> </a:t>
            </a:r>
            <a:r>
              <a:rPr lang="de-DE" sz="3200" dirty="0" err="1"/>
              <a:t>how</a:t>
            </a:r>
            <a:r>
              <a:rPr lang="de-DE" sz="3200" dirty="0"/>
              <a:t> </a:t>
            </a:r>
            <a:r>
              <a:rPr lang="de-DE" sz="3200" dirty="0" err="1"/>
              <a:t>well</a:t>
            </a:r>
            <a:r>
              <a:rPr lang="de-DE" sz="3200" dirty="0"/>
              <a:t> </a:t>
            </a:r>
            <a:r>
              <a:rPr lang="de-DE" sz="3200" dirty="0" err="1"/>
              <a:t>two</a:t>
            </a:r>
            <a:r>
              <a:rPr lang="de-DE" sz="3200" dirty="0"/>
              <a:t> </a:t>
            </a:r>
            <a:r>
              <a:rPr lang="de-DE" sz="3200" dirty="0" err="1"/>
              <a:t>people</a:t>
            </a:r>
            <a:r>
              <a:rPr lang="de-DE" sz="3200" dirty="0"/>
              <a:t> will </a:t>
            </a:r>
            <a:r>
              <a:rPr lang="de-DE" sz="3200" dirty="0" err="1"/>
              <a:t>hit</a:t>
            </a:r>
            <a:r>
              <a:rPr lang="de-DE" sz="3200" dirty="0"/>
              <a:t> </a:t>
            </a:r>
            <a:r>
              <a:rPr lang="de-DE" sz="3200" dirty="0" err="1"/>
              <a:t>it</a:t>
            </a:r>
            <a:r>
              <a:rPr lang="de-DE" sz="3200" dirty="0"/>
              <a:t> off just </a:t>
            </a:r>
            <a:r>
              <a:rPr lang="de-DE" sz="3200" dirty="0" err="1"/>
              <a:t>based</a:t>
            </a:r>
            <a:r>
              <a:rPr lang="de-DE" sz="3200" dirty="0"/>
              <a:t> on </a:t>
            </a:r>
            <a:r>
              <a:rPr lang="de-DE" sz="3200" dirty="0" err="1"/>
              <a:t>their</a:t>
            </a:r>
            <a:r>
              <a:rPr lang="de-DE" sz="3200" dirty="0"/>
              <a:t> </a:t>
            </a:r>
            <a:r>
              <a:rPr lang="de-DE" sz="3200" dirty="0" err="1"/>
              <a:t>appearance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on </a:t>
            </a:r>
            <a:r>
              <a:rPr lang="de-DE" sz="3200" dirty="0" err="1"/>
              <a:t>their</a:t>
            </a:r>
            <a:r>
              <a:rPr lang="de-DE" sz="3200" dirty="0"/>
              <a:t> </a:t>
            </a:r>
            <a:r>
              <a:rPr lang="de-DE" sz="3200" dirty="0" err="1"/>
              <a:t>shared</a:t>
            </a:r>
            <a:r>
              <a:rPr lang="de-DE" sz="3200" dirty="0"/>
              <a:t> </a:t>
            </a:r>
            <a:r>
              <a:rPr lang="de-DE" sz="3200" dirty="0" err="1"/>
              <a:t>interests</a:t>
            </a:r>
            <a:r>
              <a:rPr lang="de-DE" sz="3200" dirty="0"/>
              <a:t>, </a:t>
            </a:r>
            <a:r>
              <a:rPr lang="de-DE" sz="3200" dirty="0" err="1"/>
              <a:t>without</a:t>
            </a:r>
            <a:r>
              <a:rPr lang="de-DE" sz="3200" dirty="0"/>
              <a:t> </a:t>
            </a:r>
            <a:r>
              <a:rPr lang="de-DE" sz="3200" dirty="0" err="1"/>
              <a:t>observing</a:t>
            </a:r>
            <a:r>
              <a:rPr lang="de-DE" sz="3200" dirty="0"/>
              <a:t> </a:t>
            </a:r>
            <a:r>
              <a:rPr lang="de-DE" sz="3200" dirty="0" err="1"/>
              <a:t>their</a:t>
            </a:r>
            <a:r>
              <a:rPr lang="de-DE" sz="3200" dirty="0"/>
              <a:t> </a:t>
            </a:r>
            <a:r>
              <a:rPr lang="de-DE" sz="3200" dirty="0" err="1"/>
              <a:t>interactions</a:t>
            </a:r>
            <a:r>
              <a:rPr lang="de-DE" sz="3200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57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Non-</a:t>
            </a:r>
            <a:r>
              <a:rPr lang="de-DE" dirty="0" err="1"/>
              <a:t>linguistic</a:t>
            </a:r>
            <a:r>
              <a:rPr lang="de-DE" dirty="0"/>
              <a:t> Features</a:t>
            </a:r>
            <a:endParaRPr lang="en-US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39F66A66-371A-7F47-ACF8-4E6C596BD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109242"/>
              </p:ext>
            </p:extLst>
          </p:nvPr>
        </p:nvGraphicFramePr>
        <p:xfrm>
          <a:off x="2276475" y="1137177"/>
          <a:ext cx="7639050" cy="4805778"/>
        </p:xfrm>
        <a:graphic>
          <a:graphicData uri="http://schemas.openxmlformats.org/drawingml/2006/table">
            <a:tbl>
              <a:tblPr/>
              <a:tblGrid>
                <a:gridCol w="1882424">
                  <a:extLst>
                    <a:ext uri="{9D8B030D-6E8A-4147-A177-3AD203B41FA5}">
                      <a16:colId xmlns:a16="http://schemas.microsoft.com/office/drawing/2014/main" val="1777456176"/>
                    </a:ext>
                  </a:extLst>
                </a:gridCol>
                <a:gridCol w="5756626">
                  <a:extLst>
                    <a:ext uri="{9D8B030D-6E8A-4147-A177-3AD203B41FA5}">
                      <a16:colId xmlns:a16="http://schemas.microsoft.com/office/drawing/2014/main" val="1240581776"/>
                    </a:ext>
                  </a:extLst>
                </a:gridCol>
              </a:tblGrid>
              <a:tr h="918717"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ORDER</a:t>
                      </a:r>
                      <a:endParaRPr lang="de-DE" sz="1900" dirty="0">
                        <a:effectLst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Order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date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(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nth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date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speaker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has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participated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in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tonight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)</a:t>
                      </a:r>
                      <a:endParaRPr lang="de-DE" sz="1900" dirty="0">
                        <a:effectLst/>
                        <a:latin typeface="Helvetica" pitchFamily="2" charset="0"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15578"/>
                  </a:ext>
                </a:extLst>
              </a:tr>
              <a:tr h="57057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HEIGHT</a:t>
                      </a:r>
                      <a:endParaRPr lang="de-DE" sz="1900">
                        <a:effectLst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height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speaker</a:t>
                      </a:r>
                      <a:endParaRPr lang="de-DE" sz="1900" dirty="0">
                        <a:effectLst/>
                        <a:latin typeface="Helvetica" pitchFamily="2" charset="0"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485758"/>
                  </a:ext>
                </a:extLst>
              </a:tr>
              <a:tr h="918717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BMI</a:t>
                      </a:r>
                      <a:endParaRPr lang="de-DE" sz="1900">
                        <a:effectLst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body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mass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index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speaker</a:t>
                      </a:r>
                      <a:endParaRPr lang="de-DE" sz="1900" dirty="0">
                        <a:effectLst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906201"/>
                  </a:ext>
                </a:extLst>
              </a:tr>
              <a:tr h="918717"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O-HEIGHT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height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interlocutor</a:t>
                      </a:r>
                      <a:endParaRPr lang="de-DE" sz="1900" dirty="0">
                        <a:effectLst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792529"/>
                  </a:ext>
                </a:extLst>
              </a:tr>
              <a:tr h="326386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O-BMI</a:t>
                      </a:r>
                      <a:endParaRPr lang="de-DE" sz="1900">
                        <a:effectLst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 BMI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of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interlocutor</a:t>
                      </a:r>
                      <a:endParaRPr lang="de-DE" sz="1900" dirty="0">
                        <a:effectLst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832090"/>
                  </a:ext>
                </a:extLst>
              </a:tr>
              <a:tr h="57057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AGE DIFF</a:t>
                      </a:r>
                      <a:endParaRPr lang="de-DE" sz="1900">
                        <a:effectLst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age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difference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between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pair</a:t>
                      </a:r>
                      <a:endParaRPr lang="de-DE" sz="1900" dirty="0">
                        <a:effectLst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179086"/>
                  </a:ext>
                </a:extLst>
              </a:tr>
              <a:tr h="570571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INTEREST SIM</a:t>
                      </a:r>
                      <a:endParaRPr lang="de-DE" sz="1900">
                        <a:effectLst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interest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similarity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between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pair</a:t>
                      </a:r>
                      <a:endParaRPr lang="de-DE" sz="1900" dirty="0">
                        <a:effectLst/>
                      </a:endParaRPr>
                    </a:p>
                  </a:txBody>
                  <a:tcPr marL="24177" marR="24177" marT="24177" marB="24177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152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311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F2DE64B-633F-2544-8AC4-075C28EB0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396" y="1137177"/>
            <a:ext cx="8159207" cy="51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2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Stanford Speed Dating Experiment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Linguists</a:t>
            </a:r>
            <a:r>
              <a:rPr lang="de-DE" sz="3200" dirty="0"/>
              <a:t> at Stanford University </a:t>
            </a:r>
            <a:r>
              <a:rPr lang="de-DE" sz="3200" dirty="0" err="1"/>
              <a:t>got</a:t>
            </a:r>
            <a:r>
              <a:rPr lang="de-DE" sz="3200" dirty="0"/>
              <a:t> </a:t>
            </a:r>
            <a:r>
              <a:rPr lang="de-DE" sz="3200" dirty="0" err="1"/>
              <a:t>permission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record</a:t>
            </a:r>
            <a:r>
              <a:rPr lang="de-DE" sz="3200" dirty="0"/>
              <a:t> </a:t>
            </a:r>
            <a:r>
              <a:rPr lang="de-DE" sz="3200" dirty="0" err="1"/>
              <a:t>speed</a:t>
            </a:r>
            <a:r>
              <a:rPr lang="de-DE" sz="3200" dirty="0"/>
              <a:t> </a:t>
            </a:r>
            <a:r>
              <a:rPr lang="de-DE" sz="3200" dirty="0" err="1"/>
              <a:t>dates</a:t>
            </a:r>
            <a:r>
              <a:rPr lang="de-DE" sz="3200" dirty="0"/>
              <a:t>,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collect</a:t>
            </a:r>
            <a:r>
              <a:rPr lang="de-DE" sz="3200" dirty="0"/>
              <a:t> </a:t>
            </a:r>
            <a:r>
              <a:rPr lang="de-DE" sz="3200" dirty="0" err="1"/>
              <a:t>pre</a:t>
            </a:r>
            <a:r>
              <a:rPr lang="de-DE" sz="3200" dirty="0"/>
              <a:t>-date </a:t>
            </a:r>
            <a:r>
              <a:rPr lang="de-DE" sz="3200" dirty="0" err="1"/>
              <a:t>and</a:t>
            </a:r>
            <a:r>
              <a:rPr lang="de-DE" sz="3200" dirty="0"/>
              <a:t> post-date </a:t>
            </a:r>
            <a:r>
              <a:rPr lang="de-DE" sz="3200" dirty="0" err="1"/>
              <a:t>surveys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Participants</a:t>
            </a:r>
            <a:r>
              <a:rPr lang="de-DE" sz="3200" dirty="0"/>
              <a:t> </a:t>
            </a:r>
            <a:r>
              <a:rPr lang="de-DE" sz="3200" dirty="0" err="1"/>
              <a:t>wore</a:t>
            </a:r>
            <a:r>
              <a:rPr lang="de-DE" sz="3200" dirty="0"/>
              <a:t> </a:t>
            </a:r>
            <a:r>
              <a:rPr lang="de-DE" sz="3200" dirty="0" err="1"/>
              <a:t>audio</a:t>
            </a:r>
            <a:r>
              <a:rPr lang="de-DE" sz="3200" dirty="0"/>
              <a:t> </a:t>
            </a:r>
            <a:r>
              <a:rPr lang="de-DE" sz="3200" dirty="0" err="1"/>
              <a:t>recorders</a:t>
            </a:r>
            <a:r>
              <a:rPr lang="de-DE" sz="3200" dirty="0"/>
              <a:t> on </a:t>
            </a:r>
            <a:r>
              <a:rPr lang="de-DE" sz="3200" dirty="0" err="1"/>
              <a:t>shoulder</a:t>
            </a:r>
            <a:r>
              <a:rPr lang="de-DE" sz="3200" dirty="0"/>
              <a:t> </a:t>
            </a:r>
            <a:r>
              <a:rPr lang="de-DE" sz="3200" dirty="0" err="1"/>
              <a:t>sashes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Recorded</a:t>
            </a:r>
            <a:r>
              <a:rPr lang="de-DE" sz="3200" dirty="0"/>
              <a:t> 2 </a:t>
            </a:r>
            <a:r>
              <a:rPr lang="de-DE" sz="3200" dirty="0" err="1"/>
              <a:t>sides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conversations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1100 4-minute </a:t>
            </a:r>
            <a:r>
              <a:rPr lang="de-DE" sz="3200" dirty="0" err="1"/>
              <a:t>dates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178755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Do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think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SVM’s</a:t>
            </a:r>
            <a:r>
              <a:rPr lang="de-DE" sz="3200" dirty="0"/>
              <a:t> </a:t>
            </a:r>
            <a:r>
              <a:rPr lang="de-DE" sz="3200" dirty="0" err="1"/>
              <a:t>accuracy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better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worse</a:t>
            </a:r>
            <a:r>
              <a:rPr lang="de-DE" sz="3200" dirty="0"/>
              <a:t> </a:t>
            </a:r>
            <a:r>
              <a:rPr lang="de-DE" sz="3200" dirty="0" err="1"/>
              <a:t>than</a:t>
            </a:r>
            <a:r>
              <a:rPr lang="de-DE" sz="3200" dirty="0"/>
              <a:t> a </a:t>
            </a:r>
            <a:r>
              <a:rPr lang="de-DE" sz="3200" dirty="0" err="1"/>
              <a:t>person’s</a:t>
            </a:r>
            <a:r>
              <a:rPr lang="de-DE" sz="3200" dirty="0"/>
              <a:t> </a:t>
            </a:r>
            <a:r>
              <a:rPr lang="de-DE" sz="3200" dirty="0" err="1"/>
              <a:t>accuracy</a:t>
            </a:r>
            <a:r>
              <a:rPr lang="de-DE" sz="3200" dirty="0"/>
              <a:t> at </a:t>
            </a:r>
            <a:r>
              <a:rPr lang="de-DE" sz="3200" dirty="0" err="1"/>
              <a:t>predicting</a:t>
            </a:r>
            <a:r>
              <a:rPr lang="de-DE" sz="3200" dirty="0"/>
              <a:t> </a:t>
            </a:r>
            <a:r>
              <a:rPr lang="de-DE" sz="3200" dirty="0" err="1"/>
              <a:t>whether</a:t>
            </a:r>
            <a:r>
              <a:rPr lang="de-DE" sz="3200" dirty="0"/>
              <a:t> </a:t>
            </a:r>
            <a:r>
              <a:rPr lang="de-DE" sz="3200" dirty="0" err="1"/>
              <a:t>someone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flirting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them</a:t>
            </a:r>
            <a:r>
              <a:rPr lang="de-DE" sz="32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Do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think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4 </a:t>
            </a:r>
            <a:r>
              <a:rPr lang="de-DE" sz="3200" dirty="0" err="1"/>
              <a:t>minutes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sufficient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making</a:t>
            </a:r>
            <a:r>
              <a:rPr lang="de-DE" sz="3200" dirty="0"/>
              <a:t> </a:t>
            </a:r>
            <a:r>
              <a:rPr lang="de-DE" sz="3200" dirty="0" err="1"/>
              <a:t>accurate</a:t>
            </a:r>
            <a:r>
              <a:rPr lang="de-DE" sz="3200" dirty="0"/>
              <a:t> </a:t>
            </a:r>
            <a:r>
              <a:rPr lang="de-DE" sz="3200" dirty="0" err="1"/>
              <a:t>predictions</a:t>
            </a:r>
            <a:r>
              <a:rPr lang="de-DE" sz="32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Any</a:t>
            </a:r>
            <a:r>
              <a:rPr lang="de-DE" sz="3200" dirty="0"/>
              <a:t> </a:t>
            </a:r>
            <a:r>
              <a:rPr lang="de-DE" sz="3200" dirty="0" err="1"/>
              <a:t>methodological</a:t>
            </a:r>
            <a:r>
              <a:rPr lang="de-DE" sz="3200" dirty="0"/>
              <a:t> </a:t>
            </a:r>
            <a:r>
              <a:rPr lang="de-DE" sz="3200" dirty="0" err="1"/>
              <a:t>concerns</a:t>
            </a:r>
            <a:r>
              <a:rPr lang="de-DE" sz="32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Could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use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change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own</a:t>
            </a:r>
            <a:r>
              <a:rPr lang="de-DE" sz="3200" dirty="0"/>
              <a:t> </a:t>
            </a:r>
            <a:r>
              <a:rPr lang="de-DE" sz="3200" dirty="0" err="1"/>
              <a:t>dating</a:t>
            </a:r>
            <a:r>
              <a:rPr lang="de-DE" sz="3200" dirty="0"/>
              <a:t> </a:t>
            </a:r>
            <a:r>
              <a:rPr lang="de-DE" sz="3200" dirty="0" err="1"/>
              <a:t>strategies</a:t>
            </a:r>
            <a:r>
              <a:rPr lang="de-DE" sz="3200" dirty="0"/>
              <a:t>?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552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Data-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Sociological</a:t>
            </a:r>
            <a:r>
              <a:rPr lang="de-DE" dirty="0"/>
              <a:t> Studies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3.2 </a:t>
            </a:r>
            <a:r>
              <a:rPr lang="de-DE" sz="3200" dirty="0" err="1"/>
              <a:t>million</a:t>
            </a:r>
            <a:r>
              <a:rPr lang="de-DE" sz="3200" dirty="0"/>
              <a:t> </a:t>
            </a:r>
            <a:r>
              <a:rPr lang="de-DE" sz="3200" dirty="0" err="1"/>
              <a:t>OKCupid</a:t>
            </a:r>
            <a:r>
              <a:rPr lang="de-DE" sz="3200" dirty="0"/>
              <a:t> </a:t>
            </a:r>
            <a:r>
              <a:rPr lang="de-DE" sz="3200" dirty="0" err="1"/>
              <a:t>users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Profile </a:t>
            </a:r>
            <a:r>
              <a:rPr lang="de-DE" sz="3200" dirty="0" err="1"/>
              <a:t>information</a:t>
            </a:r>
            <a:r>
              <a:rPr lang="de-DE" sz="3200" dirty="0"/>
              <a:t>: </a:t>
            </a:r>
            <a:r>
              <a:rPr lang="de-DE" sz="3200" dirty="0" err="1"/>
              <a:t>age</a:t>
            </a:r>
            <a:r>
              <a:rPr lang="de-DE" sz="3200" dirty="0"/>
              <a:t>, </a:t>
            </a:r>
            <a:r>
              <a:rPr lang="de-DE" sz="3200" dirty="0" err="1"/>
              <a:t>gender</a:t>
            </a:r>
            <a:r>
              <a:rPr lang="de-DE" sz="3200" dirty="0"/>
              <a:t>, sexual </a:t>
            </a:r>
            <a:r>
              <a:rPr lang="de-DE" sz="3200" dirty="0" err="1"/>
              <a:t>orientation</a:t>
            </a:r>
            <a:r>
              <a:rPr lang="de-DE" sz="3200" dirty="0"/>
              <a:t>, </a:t>
            </a:r>
            <a:r>
              <a:rPr lang="de-DE" sz="3200" dirty="0" err="1"/>
              <a:t>location</a:t>
            </a:r>
            <a:r>
              <a:rPr lang="de-DE" sz="3200" dirty="0"/>
              <a:t>, </a:t>
            </a:r>
            <a:r>
              <a:rPr lang="de-DE" sz="3200" dirty="0" err="1"/>
              <a:t>ethnicity</a:t>
            </a:r>
            <a:r>
              <a:rPr lang="de-DE" sz="3200" dirty="0"/>
              <a:t>, </a:t>
            </a:r>
            <a:r>
              <a:rPr lang="de-DE" sz="3200" dirty="0" err="1"/>
              <a:t>religion</a:t>
            </a:r>
            <a:r>
              <a:rPr lang="de-DE" sz="3200" dirty="0"/>
              <a:t>, </a:t>
            </a:r>
            <a:r>
              <a:rPr lang="de-DE" sz="3200" dirty="0" err="1"/>
              <a:t>level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education</a:t>
            </a:r>
            <a:r>
              <a:rPr lang="de-DE" sz="3200" dirty="0"/>
              <a:t>, </a:t>
            </a:r>
            <a:r>
              <a:rPr lang="de-DE" sz="3200" dirty="0" err="1"/>
              <a:t>income</a:t>
            </a:r>
            <a:r>
              <a:rPr lang="de-DE" sz="3200" dirty="0"/>
              <a:t> </a:t>
            </a:r>
            <a:r>
              <a:rPr lang="de-DE" sz="3200" dirty="0" err="1"/>
              <a:t>level</a:t>
            </a:r>
            <a:r>
              <a:rPr lang="de-DE" sz="3200" dirty="0"/>
              <a:t>, </a:t>
            </a:r>
            <a:r>
              <a:rPr lang="de-DE" sz="3200" dirty="0" err="1"/>
              <a:t>height</a:t>
            </a:r>
            <a:r>
              <a:rPr lang="de-DE" sz="3200" dirty="0"/>
              <a:t>, </a:t>
            </a:r>
            <a:r>
              <a:rPr lang="de-DE" sz="3200" dirty="0" err="1"/>
              <a:t>body</a:t>
            </a:r>
            <a:r>
              <a:rPr lang="de-DE" sz="3200" dirty="0"/>
              <a:t> type, </a:t>
            </a:r>
            <a:r>
              <a:rPr lang="de-DE" sz="3200" dirty="0" err="1"/>
              <a:t>whether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like </a:t>
            </a:r>
            <a:r>
              <a:rPr lang="de-DE" sz="3200" dirty="0" err="1"/>
              <a:t>kids</a:t>
            </a:r>
            <a:r>
              <a:rPr lang="de-DE" sz="3200" dirty="0"/>
              <a:t>/</a:t>
            </a:r>
            <a:r>
              <a:rPr lang="de-DE" sz="3200" dirty="0" err="1"/>
              <a:t>pets</a:t>
            </a:r>
            <a:r>
              <a:rPr lang="de-DE" sz="3200" dirty="0"/>
              <a:t>/</a:t>
            </a:r>
            <a:r>
              <a:rPr lang="de-DE" sz="3200" dirty="0" err="1"/>
              <a:t>drinking</a:t>
            </a:r>
            <a:r>
              <a:rPr lang="de-DE" sz="3200" dirty="0"/>
              <a:t>/</a:t>
            </a:r>
            <a:r>
              <a:rPr lang="de-DE" sz="3200" dirty="0" err="1"/>
              <a:t>drugs</a:t>
            </a:r>
            <a:r>
              <a:rPr lang="de-DE" sz="3200" dirty="0"/>
              <a:t>, </a:t>
            </a:r>
            <a:r>
              <a:rPr lang="de-DE" sz="3200" dirty="0" err="1"/>
              <a:t>essays</a:t>
            </a:r>
            <a:r>
              <a:rPr lang="de-DE" sz="3200" dirty="0"/>
              <a:t>, </a:t>
            </a:r>
            <a:r>
              <a:rPr lang="de-DE" sz="3200" dirty="0" err="1"/>
              <a:t>profile</a:t>
            </a:r>
            <a:r>
              <a:rPr lang="de-DE" sz="3200" dirty="0"/>
              <a:t> </a:t>
            </a:r>
            <a:r>
              <a:rPr lang="de-DE" sz="3200" dirty="0" err="1"/>
              <a:t>pictures</a:t>
            </a:r>
            <a:r>
              <a:rPr lang="de-DE" sz="3200" dirty="0"/>
              <a:t> plus </a:t>
            </a:r>
            <a:r>
              <a:rPr lang="de-DE" sz="3200" dirty="0" err="1"/>
              <a:t>attractiveness</a:t>
            </a:r>
            <a:r>
              <a:rPr lang="de-DE" sz="3200" dirty="0"/>
              <a:t> </a:t>
            </a:r>
            <a:r>
              <a:rPr lang="de-DE" sz="3200" dirty="0" err="1"/>
              <a:t>ratings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Database </a:t>
            </a:r>
            <a:r>
              <a:rPr lang="de-DE" sz="3200" dirty="0" err="1"/>
              <a:t>of</a:t>
            </a:r>
            <a:r>
              <a:rPr lang="de-DE" sz="3200" dirty="0"/>
              <a:t> 275,294 </a:t>
            </a:r>
            <a:r>
              <a:rPr lang="de-DE" sz="3200" dirty="0" err="1"/>
              <a:t>match</a:t>
            </a:r>
            <a:r>
              <a:rPr lang="de-DE" sz="3200" dirty="0"/>
              <a:t> </a:t>
            </a:r>
            <a:r>
              <a:rPr lang="de-DE" sz="3200" dirty="0" err="1"/>
              <a:t>questions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776 </a:t>
            </a:r>
            <a:r>
              <a:rPr lang="de-DE" sz="3200" dirty="0" err="1"/>
              <a:t>million</a:t>
            </a:r>
            <a:r>
              <a:rPr lang="de-DE" sz="3200" dirty="0"/>
              <a:t> </a:t>
            </a:r>
            <a:r>
              <a:rPr lang="de-DE" sz="3200" dirty="0" err="1"/>
              <a:t>answers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those</a:t>
            </a:r>
            <a:r>
              <a:rPr lang="de-DE" sz="3200" dirty="0"/>
              <a:t> </a:t>
            </a:r>
            <a:r>
              <a:rPr lang="de-DE" sz="3200" dirty="0" err="1"/>
              <a:t>questions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83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4717583-127E-3B4A-A19A-B3A91178D1CD}"/>
              </a:ext>
            </a:extLst>
          </p:cNvPr>
          <p:cNvSpPr/>
          <p:nvPr/>
        </p:nvSpPr>
        <p:spPr>
          <a:xfrm>
            <a:off x="0" y="0"/>
            <a:ext cx="121920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err="1"/>
              <a:t>What's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interesting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right</a:t>
            </a:r>
            <a:r>
              <a:rPr lang="de-DE" sz="3200" dirty="0"/>
              <a:t> </a:t>
            </a:r>
            <a:r>
              <a:rPr lang="de-DE" sz="3200" dirty="0" err="1"/>
              <a:t>now</a:t>
            </a:r>
            <a:r>
              <a:rPr lang="de-DE" sz="3200" dirty="0"/>
              <a:t>? Love </a:t>
            </a:r>
            <a:r>
              <a:rPr lang="de-DE" sz="3200" dirty="0" err="1"/>
              <a:t>or</a:t>
            </a:r>
            <a:r>
              <a:rPr lang="de-DE" sz="3200" dirty="0"/>
              <a:t> 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err="1"/>
              <a:t>How</a:t>
            </a:r>
            <a:r>
              <a:rPr lang="de-DE" sz="3200" dirty="0"/>
              <a:t> </a:t>
            </a:r>
            <a:r>
              <a:rPr lang="de-DE" sz="3200" dirty="0" err="1"/>
              <a:t>willing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meet</a:t>
            </a:r>
            <a:r>
              <a:rPr lang="de-DE" sz="3200" dirty="0"/>
              <a:t> </a:t>
            </a:r>
            <a:r>
              <a:rPr lang="de-DE" sz="3200" dirty="0" err="1"/>
              <a:t>someone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</a:t>
            </a:r>
            <a:r>
              <a:rPr lang="de-DE" sz="3200" dirty="0" err="1"/>
              <a:t>OkCupid</a:t>
            </a:r>
            <a:r>
              <a:rPr lang="de-DE" sz="3200" dirty="0"/>
              <a:t> in </a:t>
            </a:r>
            <a:r>
              <a:rPr lang="de-DE" sz="3200" dirty="0" err="1"/>
              <a:t>person</a:t>
            </a:r>
            <a:r>
              <a:rPr lang="de-DE" sz="32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err="1"/>
              <a:t>Have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smoked</a:t>
            </a:r>
            <a:r>
              <a:rPr lang="de-DE" sz="3200" dirty="0"/>
              <a:t> a </a:t>
            </a:r>
            <a:r>
              <a:rPr lang="de-DE" sz="3200" dirty="0" err="1"/>
              <a:t>cigarette</a:t>
            </a:r>
            <a:r>
              <a:rPr lang="de-DE" sz="3200" dirty="0"/>
              <a:t> in </a:t>
            </a:r>
            <a:r>
              <a:rPr lang="de-DE" sz="3200" dirty="0" err="1"/>
              <a:t>the</a:t>
            </a:r>
            <a:r>
              <a:rPr lang="de-DE" sz="3200" dirty="0"/>
              <a:t> last 6 </a:t>
            </a:r>
            <a:r>
              <a:rPr lang="de-DE" sz="3200" dirty="0" err="1"/>
              <a:t>months</a:t>
            </a:r>
            <a:r>
              <a:rPr lang="de-DE" sz="32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err="1"/>
              <a:t>Could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date</a:t>
            </a:r>
            <a:r>
              <a:rPr lang="de-DE" sz="3200" dirty="0"/>
              <a:t> </a:t>
            </a:r>
            <a:r>
              <a:rPr lang="de-DE" sz="3200" dirty="0" err="1"/>
              <a:t>someone</a:t>
            </a:r>
            <a:r>
              <a:rPr lang="de-DE" sz="3200" dirty="0"/>
              <a:t> </a:t>
            </a:r>
            <a:r>
              <a:rPr lang="de-DE" sz="3200" dirty="0" err="1"/>
              <a:t>who</a:t>
            </a:r>
            <a:r>
              <a:rPr lang="de-DE" sz="3200" dirty="0"/>
              <a:t> </a:t>
            </a:r>
            <a:r>
              <a:rPr lang="de-DE" sz="3200" dirty="0" err="1"/>
              <a:t>does</a:t>
            </a:r>
            <a:r>
              <a:rPr lang="de-DE" sz="3200" dirty="0"/>
              <a:t> </a:t>
            </a:r>
            <a:r>
              <a:rPr lang="de-DE" sz="3200" dirty="0" err="1"/>
              <a:t>drugs</a:t>
            </a:r>
            <a:r>
              <a:rPr lang="de-DE" sz="32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err="1"/>
              <a:t>Would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strongly</a:t>
            </a:r>
            <a:r>
              <a:rPr lang="de-DE" sz="3200" dirty="0"/>
              <a:t> </a:t>
            </a:r>
            <a:r>
              <a:rPr lang="de-DE" sz="3200" dirty="0" err="1"/>
              <a:t>prefer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go</a:t>
            </a:r>
            <a:r>
              <a:rPr lang="de-DE" sz="3200" dirty="0"/>
              <a:t> out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someone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own</a:t>
            </a:r>
            <a:r>
              <a:rPr lang="de-DE" sz="3200" dirty="0"/>
              <a:t> </a:t>
            </a:r>
            <a:r>
              <a:rPr lang="de-DE" sz="3200" dirty="0" err="1"/>
              <a:t>skin</a:t>
            </a:r>
            <a:r>
              <a:rPr lang="de-DE" sz="3200" dirty="0"/>
              <a:t> </a:t>
            </a:r>
            <a:r>
              <a:rPr lang="de-DE" sz="3200" dirty="0" err="1"/>
              <a:t>color</a:t>
            </a:r>
            <a:r>
              <a:rPr lang="de-DE" sz="3200" dirty="0"/>
              <a:t> / </a:t>
            </a:r>
            <a:r>
              <a:rPr lang="de-DE" sz="3200" dirty="0" err="1"/>
              <a:t>racial</a:t>
            </a:r>
            <a:r>
              <a:rPr lang="de-DE" sz="3200" dirty="0"/>
              <a:t> </a:t>
            </a:r>
            <a:r>
              <a:rPr lang="de-DE" sz="3200" dirty="0" err="1"/>
              <a:t>background</a:t>
            </a:r>
            <a:r>
              <a:rPr lang="de-DE" sz="32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err="1"/>
              <a:t>About</a:t>
            </a:r>
            <a:r>
              <a:rPr lang="de-DE" sz="3200" dirty="0"/>
              <a:t> </a:t>
            </a:r>
            <a:r>
              <a:rPr lang="de-DE" sz="3200" dirty="0" err="1"/>
              <a:t>how</a:t>
            </a:r>
            <a:r>
              <a:rPr lang="de-DE" sz="3200" dirty="0"/>
              <a:t> </a:t>
            </a:r>
            <a:r>
              <a:rPr lang="de-DE" sz="3200" dirty="0" err="1"/>
              <a:t>long</a:t>
            </a:r>
            <a:r>
              <a:rPr lang="de-DE" sz="3200" dirty="0"/>
              <a:t> do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want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next</a:t>
            </a:r>
            <a:r>
              <a:rPr lang="de-DE" sz="3200" dirty="0"/>
              <a:t> </a:t>
            </a:r>
            <a:r>
              <a:rPr lang="de-DE" sz="3200" dirty="0" err="1"/>
              <a:t>relationship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last?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err="1"/>
              <a:t>Would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consider</a:t>
            </a:r>
            <a:r>
              <a:rPr lang="de-DE" sz="3200" dirty="0"/>
              <a:t> </a:t>
            </a:r>
            <a:r>
              <a:rPr lang="de-DE" sz="3200" dirty="0" err="1"/>
              <a:t>sleeping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someone</a:t>
            </a:r>
            <a:r>
              <a:rPr lang="de-DE" sz="3200" dirty="0"/>
              <a:t> on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first</a:t>
            </a:r>
            <a:r>
              <a:rPr lang="de-DE" sz="3200" dirty="0"/>
              <a:t> </a:t>
            </a:r>
            <a:r>
              <a:rPr lang="de-DE" sz="3200" dirty="0" err="1"/>
              <a:t>date</a:t>
            </a:r>
            <a:r>
              <a:rPr lang="de-DE" sz="32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Are </a:t>
            </a:r>
            <a:r>
              <a:rPr lang="de-DE" sz="3200" dirty="0" err="1"/>
              <a:t>you</a:t>
            </a:r>
            <a:r>
              <a:rPr lang="de-DE" sz="3200" dirty="0"/>
              <a:t> happy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life</a:t>
            </a:r>
            <a:r>
              <a:rPr lang="de-DE" sz="32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Rate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self-confidence</a:t>
            </a:r>
            <a:endParaRPr lang="de-DE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err="1"/>
              <a:t>How</a:t>
            </a:r>
            <a:r>
              <a:rPr lang="de-DE" sz="3200" dirty="0"/>
              <a:t> </a:t>
            </a:r>
            <a:r>
              <a:rPr lang="de-DE" sz="3200" dirty="0" err="1"/>
              <a:t>important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religion</a:t>
            </a:r>
            <a:r>
              <a:rPr lang="de-DE" sz="3200" dirty="0"/>
              <a:t>/</a:t>
            </a:r>
            <a:r>
              <a:rPr lang="de-DE" sz="3200" dirty="0" err="1"/>
              <a:t>God</a:t>
            </a:r>
            <a:r>
              <a:rPr lang="de-DE" sz="3200" dirty="0"/>
              <a:t> in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life</a:t>
            </a:r>
            <a:r>
              <a:rPr lang="de-DE" sz="32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err="1"/>
              <a:t>Would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prefer</a:t>
            </a:r>
            <a:r>
              <a:rPr lang="de-DE" sz="3200" dirty="0"/>
              <a:t> </a:t>
            </a:r>
            <a:r>
              <a:rPr lang="de-DE" sz="3200" dirty="0" err="1"/>
              <a:t>good</a:t>
            </a:r>
            <a:r>
              <a:rPr lang="de-DE" sz="3200" dirty="0"/>
              <a:t> </a:t>
            </a:r>
            <a:r>
              <a:rPr lang="de-DE" sz="3200" dirty="0" err="1"/>
              <a:t>things</a:t>
            </a:r>
            <a:r>
              <a:rPr lang="de-DE" sz="3200" dirty="0"/>
              <a:t> </a:t>
            </a:r>
            <a:r>
              <a:rPr lang="de-DE" sz="3200" dirty="0" err="1"/>
              <a:t>happened</a:t>
            </a:r>
            <a:r>
              <a:rPr lang="de-DE" sz="3200" dirty="0"/>
              <a:t>,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interesting</a:t>
            </a:r>
            <a:r>
              <a:rPr lang="de-DE" sz="3200" dirty="0"/>
              <a:t> </a:t>
            </a:r>
            <a:r>
              <a:rPr lang="de-DE" sz="3200" dirty="0" err="1"/>
              <a:t>things</a:t>
            </a:r>
            <a:r>
              <a:rPr lang="de-DE" sz="32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Do </a:t>
            </a:r>
            <a:r>
              <a:rPr lang="de-DE" sz="3200" dirty="0" err="1"/>
              <a:t>you</a:t>
            </a:r>
            <a:r>
              <a:rPr lang="de-DE" sz="3200" dirty="0"/>
              <a:t> like </a:t>
            </a:r>
            <a:r>
              <a:rPr lang="de-DE" sz="3200" dirty="0" err="1"/>
              <a:t>horror</a:t>
            </a:r>
            <a:r>
              <a:rPr lang="de-DE" sz="3200" dirty="0"/>
              <a:t> </a:t>
            </a:r>
            <a:r>
              <a:rPr lang="de-DE" sz="3200" dirty="0" err="1"/>
              <a:t>movies</a:t>
            </a:r>
            <a:r>
              <a:rPr lang="de-DE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31886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5469870-556E-8949-8A6D-0A748C765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796" y="0"/>
            <a:ext cx="5946407" cy="64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9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Best </a:t>
            </a:r>
            <a:r>
              <a:rPr lang="de-DE" dirty="0" err="1"/>
              <a:t>Questions</a:t>
            </a:r>
            <a:r>
              <a:rPr lang="de-DE" dirty="0"/>
              <a:t> on a First 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would</a:t>
            </a:r>
            <a:r>
              <a:rPr lang="de-DE" sz="3200" dirty="0"/>
              <a:t> like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learn</a:t>
            </a:r>
            <a:r>
              <a:rPr lang="de-DE" sz="3200" dirty="0"/>
              <a:t> </a:t>
            </a:r>
            <a:r>
              <a:rPr lang="de-DE" sz="3200" dirty="0" err="1"/>
              <a:t>about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date</a:t>
            </a:r>
            <a:r>
              <a:rPr lang="de-DE" sz="3200" dirty="0"/>
              <a:t>, </a:t>
            </a:r>
            <a:r>
              <a:rPr lang="de-DE" sz="3200" dirty="0" err="1"/>
              <a:t>some</a:t>
            </a:r>
            <a:r>
              <a:rPr lang="de-DE" sz="3200" dirty="0"/>
              <a:t> </a:t>
            </a:r>
            <a:r>
              <a:rPr lang="de-DE" sz="3200" dirty="0" err="1"/>
              <a:t>important</a:t>
            </a:r>
            <a:r>
              <a:rPr lang="de-DE" sz="3200" dirty="0"/>
              <a:t> </a:t>
            </a:r>
            <a:r>
              <a:rPr lang="de-DE" sz="3200" dirty="0" err="1"/>
              <a:t>things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would</a:t>
            </a:r>
            <a:r>
              <a:rPr lang="de-DE" sz="3200" dirty="0"/>
              <a:t> like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awkward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ask</a:t>
            </a:r>
            <a:r>
              <a:rPr lang="de-DE" sz="3200" dirty="0"/>
              <a:t> </a:t>
            </a:r>
            <a:r>
              <a:rPr lang="de-DE" sz="3200" dirty="0" err="1"/>
              <a:t>directly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Find </a:t>
            </a:r>
            <a:r>
              <a:rPr lang="de-DE" sz="3200" dirty="0" err="1"/>
              <a:t>questions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correlate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what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want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, but </a:t>
            </a:r>
            <a:r>
              <a:rPr lang="de-DE" sz="3200" dirty="0" err="1"/>
              <a:t>which</a:t>
            </a:r>
            <a:r>
              <a:rPr lang="de-DE" sz="3200" dirty="0"/>
              <a:t> </a:t>
            </a:r>
            <a:r>
              <a:rPr lang="de-DE" sz="3200" dirty="0" err="1"/>
              <a:t>people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free</a:t>
            </a:r>
            <a:r>
              <a:rPr lang="de-DE" sz="3200" dirty="0"/>
              <a:t> </a:t>
            </a:r>
            <a:r>
              <a:rPr lang="de-DE" sz="3200" dirty="0" err="1"/>
              <a:t>about</a:t>
            </a:r>
            <a:r>
              <a:rPr lang="de-DE" sz="3200" dirty="0"/>
              <a:t> </a:t>
            </a:r>
            <a:r>
              <a:rPr lang="de-DE" sz="3200" dirty="0" err="1"/>
              <a:t>answering</a:t>
            </a:r>
            <a:r>
              <a:rPr lang="de-DE" sz="3200" dirty="0"/>
              <a:t> </a:t>
            </a:r>
            <a:r>
              <a:rPr lang="de-DE" sz="3200" dirty="0" err="1"/>
              <a:t>publicly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53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20F6CC4-349E-0443-A7FD-2BA0B7B2C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29" y="0"/>
            <a:ext cx="7616541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2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BCC901-01DA-3A43-BD1D-A2410C212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437" y="0"/>
            <a:ext cx="690712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37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B572F90-6BC8-2044-86B1-907B98EA8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368" y="0"/>
            <a:ext cx="703926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92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Other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ask</a:t>
            </a:r>
            <a:endParaRPr lang="en-US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911B4FD-94C4-F44C-AF5A-B29B1625D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62763"/>
              </p:ext>
            </p:extLst>
          </p:nvPr>
        </p:nvGraphicFramePr>
        <p:xfrm>
          <a:off x="1902204" y="1137177"/>
          <a:ext cx="8387591" cy="4794249"/>
        </p:xfrm>
        <a:graphic>
          <a:graphicData uri="http://schemas.openxmlformats.org/drawingml/2006/table">
            <a:tbl>
              <a:tblPr/>
              <a:tblGrid>
                <a:gridCol w="4512787">
                  <a:extLst>
                    <a:ext uri="{9D8B030D-6E8A-4147-A177-3AD203B41FA5}">
                      <a16:colId xmlns:a16="http://schemas.microsoft.com/office/drawing/2014/main" val="408735671"/>
                    </a:ext>
                  </a:extLst>
                </a:gridCol>
                <a:gridCol w="3874804">
                  <a:extLst>
                    <a:ext uri="{9D8B030D-6E8A-4147-A177-3AD203B41FA5}">
                      <a16:colId xmlns:a16="http://schemas.microsoft.com/office/drawing/2014/main" val="999635390"/>
                    </a:ext>
                  </a:extLst>
                </a:gridCol>
              </a:tblGrid>
              <a:tr h="816242"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predictive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question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37528" marR="37528" marT="37528" marB="3752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implied odds</a:t>
                      </a:r>
                      <a:endParaRPr lang="de-DE" sz="1900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of first-date sex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37528" marR="37528" marT="37528" marB="3752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16037"/>
                  </a:ext>
                </a:extLst>
              </a:tr>
              <a:tr h="1050794">
                <a:tc>
                  <a:txBody>
                    <a:bodyPr/>
                    <a:lstStyle/>
                    <a:p>
                      <a:pPr algn="ctr"/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Q: In a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certain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light,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wouldn't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nuclear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war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exciting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37528" marR="37528" marT="37528" marB="3752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–&gt; 83%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37528" marR="37528" marT="37528" marB="3752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600492"/>
                  </a:ext>
                </a:extLst>
              </a:tr>
              <a:tr h="1726305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Q: Assuming you were in the position to do so, would you launch nuclear weapons under any circumstances?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37528" marR="37528" marT="37528" marB="3752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–&gt; 82%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37528" marR="37528" marT="37528" marB="3752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129622"/>
                  </a:ext>
                </a:extLst>
              </a:tr>
              <a:tr h="1200908">
                <a:tc>
                  <a:txBody>
                    <a:bodyPr/>
                    <a:lstStyle/>
                    <a:p>
                      <a:pPr algn="ctr"/>
                      <a:r>
                        <a:rPr lang="de-DE" sz="19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Q: Could you imagine yourself killing someone?</a:t>
                      </a:r>
                      <a:endParaRPr lang="de-DE" sz="1900">
                        <a:effectLst/>
                        <a:latin typeface="+mn-lt"/>
                      </a:endParaRPr>
                    </a:p>
                  </a:txBody>
                  <a:tcPr marL="37528" marR="37528" marT="37528" marB="3752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9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yes</a:t>
                      </a:r>
                      <a:r>
                        <a:rPr lang="de-DE" sz="19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–&gt; 82%</a:t>
                      </a:r>
                      <a:endParaRPr lang="de-DE" sz="1900" dirty="0">
                        <a:effectLst/>
                        <a:latin typeface="+mn-lt"/>
                      </a:endParaRPr>
                    </a:p>
                  </a:txBody>
                  <a:tcPr marL="37528" marR="37528" marT="37528" marB="37528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090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214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LTRs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If</a:t>
            </a:r>
            <a:r>
              <a:rPr lang="de-DE" sz="3200" dirty="0"/>
              <a:t> </a:t>
            </a:r>
            <a:r>
              <a:rPr lang="de-DE" sz="3200" dirty="0" err="1"/>
              <a:t>you’re</a:t>
            </a:r>
            <a:r>
              <a:rPr lang="de-DE" sz="3200" dirty="0"/>
              <a:t> </a:t>
            </a:r>
            <a:r>
              <a:rPr lang="de-DE" sz="3200" dirty="0" err="1"/>
              <a:t>interested</a:t>
            </a:r>
            <a:r>
              <a:rPr lang="de-DE" sz="3200" dirty="0"/>
              <a:t> in a </a:t>
            </a:r>
            <a:r>
              <a:rPr lang="de-DE" sz="3200" dirty="0" err="1"/>
              <a:t>long</a:t>
            </a:r>
            <a:r>
              <a:rPr lang="de-DE" sz="3200" dirty="0"/>
              <a:t> </a:t>
            </a:r>
            <a:r>
              <a:rPr lang="de-DE" sz="3200" dirty="0" err="1"/>
              <a:t>term</a:t>
            </a:r>
            <a:r>
              <a:rPr lang="de-DE" sz="3200" dirty="0"/>
              <a:t> </a:t>
            </a:r>
            <a:r>
              <a:rPr lang="de-DE" sz="3200" dirty="0" err="1"/>
              <a:t>relationship</a:t>
            </a:r>
            <a:r>
              <a:rPr lang="de-DE" sz="3200" dirty="0"/>
              <a:t>,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can</a:t>
            </a:r>
            <a:r>
              <a:rPr lang="de-DE" sz="3200" dirty="0"/>
              <a:t> </a:t>
            </a:r>
            <a:r>
              <a:rPr lang="de-DE" sz="3200" dirty="0" err="1"/>
              <a:t>use</a:t>
            </a:r>
            <a:r>
              <a:rPr lang="de-DE" sz="3200" dirty="0"/>
              <a:t> </a:t>
            </a:r>
            <a:r>
              <a:rPr lang="de-DE" sz="3200" dirty="0" err="1"/>
              <a:t>this</a:t>
            </a:r>
            <a:r>
              <a:rPr lang="de-DE" sz="3200" dirty="0"/>
              <a:t> </a:t>
            </a:r>
            <a:r>
              <a:rPr lang="de-DE" sz="3200" dirty="0" err="1"/>
              <a:t>methodology</a:t>
            </a:r>
            <a:r>
              <a:rPr lang="de-DE" sz="3200" dirty="0"/>
              <a:t> </a:t>
            </a:r>
            <a:r>
              <a:rPr lang="de-DE" sz="3200" dirty="0" err="1"/>
              <a:t>too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When</a:t>
            </a:r>
            <a:r>
              <a:rPr lang="de-DE" sz="3200" dirty="0"/>
              <a:t> </a:t>
            </a:r>
            <a:r>
              <a:rPr lang="de-DE" sz="3200" dirty="0" err="1"/>
              <a:t>someone</a:t>
            </a:r>
            <a:r>
              <a:rPr lang="de-DE" sz="3200" dirty="0"/>
              <a:t> </a:t>
            </a:r>
            <a:r>
              <a:rPr lang="de-DE" sz="3200" dirty="0" err="1"/>
              <a:t>deletes</a:t>
            </a:r>
            <a:r>
              <a:rPr lang="de-DE" sz="3200" dirty="0"/>
              <a:t> </a:t>
            </a:r>
            <a:r>
              <a:rPr lang="de-DE" sz="3200" dirty="0" err="1"/>
              <a:t>their</a:t>
            </a:r>
            <a:r>
              <a:rPr lang="de-DE" sz="3200" dirty="0"/>
              <a:t> </a:t>
            </a:r>
            <a:r>
              <a:rPr lang="de-DE" sz="3200" dirty="0" err="1"/>
              <a:t>OkCupid</a:t>
            </a:r>
            <a:r>
              <a:rPr lang="de-DE" sz="3200" dirty="0"/>
              <a:t> </a:t>
            </a:r>
            <a:r>
              <a:rPr lang="de-DE" sz="3200" dirty="0" err="1"/>
              <a:t>account</a:t>
            </a:r>
            <a:r>
              <a:rPr lang="de-DE" sz="3200" dirty="0"/>
              <a:t>,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option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giving</a:t>
            </a:r>
            <a:r>
              <a:rPr lang="de-DE" sz="3200" dirty="0"/>
              <a:t> a </a:t>
            </a:r>
            <a:r>
              <a:rPr lang="de-DE" sz="3200" dirty="0" err="1"/>
              <a:t>reason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One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'I </a:t>
            </a:r>
            <a:r>
              <a:rPr lang="de-DE" sz="3200" dirty="0" err="1"/>
              <a:t>met</a:t>
            </a:r>
            <a:r>
              <a:rPr lang="de-DE" sz="3200" dirty="0"/>
              <a:t> </a:t>
            </a:r>
            <a:r>
              <a:rPr lang="de-DE" sz="3200" dirty="0" err="1"/>
              <a:t>somebody</a:t>
            </a:r>
            <a:r>
              <a:rPr lang="de-DE" sz="3200" dirty="0"/>
              <a:t> on </a:t>
            </a:r>
            <a:r>
              <a:rPr lang="de-DE" sz="3200" dirty="0" err="1"/>
              <a:t>OkCupid</a:t>
            </a:r>
            <a:r>
              <a:rPr lang="de-DE" sz="3200" dirty="0"/>
              <a:t>,' </a:t>
            </a:r>
            <a:r>
              <a:rPr lang="de-DE" sz="3200" dirty="0" err="1"/>
              <a:t>they</a:t>
            </a:r>
            <a:r>
              <a:rPr lang="de-DE" sz="3200" dirty="0"/>
              <a:t> </a:t>
            </a:r>
            <a:r>
              <a:rPr lang="de-DE" sz="3200" dirty="0" err="1"/>
              <a:t>can</a:t>
            </a:r>
            <a:r>
              <a:rPr lang="de-DE" sz="3200" dirty="0"/>
              <a:t> </a:t>
            </a:r>
            <a:r>
              <a:rPr lang="de-DE" sz="3200" dirty="0" err="1"/>
              <a:t>report</a:t>
            </a:r>
            <a:r>
              <a:rPr lang="de-DE" sz="3200" dirty="0"/>
              <a:t> </a:t>
            </a:r>
            <a:r>
              <a:rPr lang="de-DE" sz="3200" dirty="0" err="1"/>
              <a:t>their</a:t>
            </a:r>
            <a:r>
              <a:rPr lang="de-DE" sz="3200" dirty="0"/>
              <a:t> </a:t>
            </a:r>
            <a:r>
              <a:rPr lang="de-DE" sz="3200" dirty="0" err="1"/>
              <a:t>significant</a:t>
            </a:r>
            <a:r>
              <a:rPr lang="de-DE" sz="3200" dirty="0"/>
              <a:t> </a:t>
            </a:r>
            <a:r>
              <a:rPr lang="de-DE" sz="3200" dirty="0" err="1"/>
              <a:t>other's</a:t>
            </a:r>
            <a:r>
              <a:rPr lang="de-DE" sz="3200" dirty="0"/>
              <a:t> </a:t>
            </a:r>
            <a:r>
              <a:rPr lang="de-DE" sz="3200" dirty="0" err="1"/>
              <a:t>username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34,000 such </a:t>
            </a:r>
            <a:r>
              <a:rPr lang="de-DE" sz="3200" dirty="0" err="1"/>
              <a:t>pairs</a:t>
            </a:r>
            <a:r>
              <a:rPr lang="de-DE" sz="3200" dirty="0"/>
              <a:t> </a:t>
            </a:r>
            <a:r>
              <a:rPr lang="de-DE" sz="3200" dirty="0" err="1"/>
              <a:t>exist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69003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Pre</a:t>
            </a:r>
            <a:r>
              <a:rPr lang="de-DE" dirty="0"/>
              <a:t>-date </a:t>
            </a:r>
            <a:r>
              <a:rPr lang="de-DE" dirty="0" err="1"/>
              <a:t>survey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Participants</a:t>
            </a:r>
            <a:r>
              <a:rPr lang="de-DE" sz="3200" dirty="0"/>
              <a:t> </a:t>
            </a:r>
            <a:r>
              <a:rPr lang="de-DE" sz="3200" dirty="0" err="1"/>
              <a:t>self-reported</a:t>
            </a:r>
            <a:r>
              <a:rPr lang="de-DE" sz="3200" dirty="0"/>
              <a:t> </a:t>
            </a:r>
            <a:r>
              <a:rPr lang="de-DE" sz="3200" dirty="0" err="1"/>
              <a:t>age</a:t>
            </a:r>
            <a:r>
              <a:rPr lang="de-DE" sz="3200" dirty="0"/>
              <a:t>, </a:t>
            </a:r>
            <a:r>
              <a:rPr lang="de-DE" sz="3200" dirty="0" err="1"/>
              <a:t>height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weight</a:t>
            </a:r>
            <a:r>
              <a:rPr lang="de-DE" sz="3200" dirty="0"/>
              <a:t>, </a:t>
            </a:r>
            <a:r>
              <a:rPr lang="de-DE" sz="3200" dirty="0" err="1"/>
              <a:t>hobbies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interests</a:t>
            </a:r>
            <a:r>
              <a:rPr lang="de-DE" sz="3200" dirty="0"/>
              <a:t>, </a:t>
            </a:r>
            <a:r>
              <a:rPr lang="de-DE" sz="3200" dirty="0" err="1"/>
              <a:t>dating</a:t>
            </a:r>
            <a:r>
              <a:rPr lang="de-DE" sz="3200" dirty="0"/>
              <a:t> </a:t>
            </a:r>
            <a:r>
              <a:rPr lang="de-DE" sz="3200" dirty="0" err="1"/>
              <a:t>background</a:t>
            </a:r>
            <a:endParaRPr lang="de-DE" sz="3200" dirty="0"/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DA0F018-3499-694C-9B72-DBDBD5B90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727" y="2202982"/>
            <a:ext cx="8953500" cy="427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9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C627B4-C6FA-6E47-9F4C-F15A9F9FF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247" y="0"/>
            <a:ext cx="5803506" cy="6477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B04E4C5-44CE-7F43-8FC5-61B0C7297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914900"/>
            <a:ext cx="2444553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21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Politics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If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want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: </a:t>
            </a:r>
            <a:r>
              <a:rPr lang="de-DE" sz="3200" i="1" dirty="0"/>
              <a:t>Do </a:t>
            </a:r>
            <a:r>
              <a:rPr lang="de-DE" sz="3200" i="1" dirty="0" err="1"/>
              <a:t>my</a:t>
            </a:r>
            <a:r>
              <a:rPr lang="de-DE" sz="3200" i="1" dirty="0"/>
              <a:t> </a:t>
            </a:r>
            <a:r>
              <a:rPr lang="de-DE" sz="3200" i="1" dirty="0" err="1"/>
              <a:t>date</a:t>
            </a:r>
            <a:r>
              <a:rPr lang="de-DE" sz="3200" i="1" dirty="0"/>
              <a:t> </a:t>
            </a:r>
            <a:r>
              <a:rPr lang="de-DE" sz="3200" i="1" dirty="0" err="1"/>
              <a:t>and</a:t>
            </a:r>
            <a:r>
              <a:rPr lang="de-DE" sz="3200" i="1" dirty="0"/>
              <a:t> I </a:t>
            </a:r>
            <a:r>
              <a:rPr lang="de-DE" sz="3200" i="1" dirty="0" err="1"/>
              <a:t>have</a:t>
            </a:r>
            <a:r>
              <a:rPr lang="de-DE" sz="3200" i="1" dirty="0"/>
              <a:t> </a:t>
            </a:r>
            <a:r>
              <a:rPr lang="de-DE" sz="3200" i="1" dirty="0" err="1"/>
              <a:t>the</a:t>
            </a:r>
            <a:r>
              <a:rPr lang="de-DE" sz="3200" i="1" dirty="0"/>
              <a:t> same </a:t>
            </a:r>
            <a:r>
              <a:rPr lang="de-DE" sz="3200" i="1" dirty="0" err="1"/>
              <a:t>politics</a:t>
            </a:r>
            <a:r>
              <a:rPr lang="de-DE" sz="3200" i="1" dirty="0"/>
              <a:t>?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Ask</a:t>
            </a:r>
            <a:r>
              <a:rPr lang="de-DE" sz="3200" dirty="0"/>
              <a:t>: </a:t>
            </a:r>
            <a:r>
              <a:rPr lang="de-DE" sz="3200" i="1" dirty="0"/>
              <a:t>Do </a:t>
            </a:r>
            <a:r>
              <a:rPr lang="de-DE" sz="3200" i="1" dirty="0" err="1"/>
              <a:t>you</a:t>
            </a:r>
            <a:r>
              <a:rPr lang="de-DE" sz="3200" i="1" dirty="0"/>
              <a:t> </a:t>
            </a:r>
            <a:r>
              <a:rPr lang="de-DE" sz="3200" i="1" dirty="0" err="1"/>
              <a:t>prefer</a:t>
            </a:r>
            <a:r>
              <a:rPr lang="de-DE" sz="3200" i="1" dirty="0"/>
              <a:t> </a:t>
            </a:r>
            <a:r>
              <a:rPr lang="de-DE" sz="3200" i="1" dirty="0" err="1"/>
              <a:t>the</a:t>
            </a:r>
            <a:r>
              <a:rPr lang="de-DE" sz="3200" i="1" dirty="0"/>
              <a:t> </a:t>
            </a:r>
            <a:r>
              <a:rPr lang="de-DE" sz="3200" i="1" dirty="0" err="1"/>
              <a:t>people</a:t>
            </a:r>
            <a:r>
              <a:rPr lang="de-DE" sz="3200" i="1" dirty="0"/>
              <a:t> in </a:t>
            </a:r>
            <a:r>
              <a:rPr lang="de-DE" sz="3200" i="1" dirty="0" err="1"/>
              <a:t>your</a:t>
            </a:r>
            <a:r>
              <a:rPr lang="de-DE" sz="3200" i="1" dirty="0"/>
              <a:t> </a:t>
            </a:r>
            <a:r>
              <a:rPr lang="de-DE" sz="3200" i="1" dirty="0" err="1"/>
              <a:t>life</a:t>
            </a:r>
            <a:r>
              <a:rPr lang="de-DE" sz="3200" i="1" dirty="0"/>
              <a:t> </a:t>
            </a:r>
            <a:r>
              <a:rPr lang="de-DE" sz="3200" i="1" dirty="0" err="1"/>
              <a:t>to</a:t>
            </a:r>
            <a:r>
              <a:rPr lang="de-DE" sz="3200" i="1" dirty="0"/>
              <a:t> </a:t>
            </a:r>
            <a:r>
              <a:rPr lang="de-DE" sz="3200" i="1" dirty="0" err="1"/>
              <a:t>be</a:t>
            </a:r>
            <a:r>
              <a:rPr lang="de-DE" sz="3200" i="1" dirty="0"/>
              <a:t> simple </a:t>
            </a:r>
            <a:r>
              <a:rPr lang="de-DE" sz="3200" i="1" dirty="0" err="1"/>
              <a:t>or</a:t>
            </a:r>
            <a:r>
              <a:rPr lang="de-DE" sz="3200" i="1" dirty="0"/>
              <a:t> </a:t>
            </a:r>
            <a:r>
              <a:rPr lang="de-DE" sz="3200" i="1" dirty="0" err="1"/>
              <a:t>complex</a:t>
            </a:r>
            <a:r>
              <a:rPr lang="de-DE" sz="3200" i="1" dirty="0"/>
              <a:t>?</a:t>
            </a:r>
            <a:endParaRPr lang="de-DE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BA1804C-565A-8448-9357-E3AA2652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15" y="3349454"/>
            <a:ext cx="8751570" cy="314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30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Politics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People </a:t>
            </a:r>
            <a:r>
              <a:rPr lang="de-DE" sz="3200" dirty="0" err="1"/>
              <a:t>who</a:t>
            </a:r>
            <a:r>
              <a:rPr lang="de-DE" sz="3200" dirty="0"/>
              <a:t> </a:t>
            </a:r>
            <a:r>
              <a:rPr lang="de-DE" sz="3200" dirty="0" err="1"/>
              <a:t>prefer</a:t>
            </a:r>
            <a:r>
              <a:rPr lang="de-DE" sz="3200" dirty="0"/>
              <a:t> </a:t>
            </a:r>
            <a:r>
              <a:rPr lang="de-DE" sz="3200" dirty="0" err="1"/>
              <a:t>complexity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65-70% </a:t>
            </a:r>
            <a:r>
              <a:rPr lang="de-DE" sz="3200" dirty="0" err="1"/>
              <a:t>likely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give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Liberal </a:t>
            </a:r>
            <a:r>
              <a:rPr lang="de-DE" sz="3200" dirty="0" err="1"/>
              <a:t>answer</a:t>
            </a:r>
            <a:r>
              <a:rPr lang="de-DE" sz="3200" dirty="0"/>
              <a:t>. </a:t>
            </a:r>
            <a:r>
              <a:rPr lang="de-DE" sz="3200" dirty="0" err="1"/>
              <a:t>Those</a:t>
            </a:r>
            <a:r>
              <a:rPr lang="de-DE" sz="3200" dirty="0"/>
              <a:t> </a:t>
            </a:r>
            <a:r>
              <a:rPr lang="de-DE" sz="3200" dirty="0" err="1"/>
              <a:t>who</a:t>
            </a:r>
            <a:r>
              <a:rPr lang="de-DE" sz="3200" dirty="0"/>
              <a:t> </a:t>
            </a:r>
            <a:r>
              <a:rPr lang="de-DE" sz="3200" dirty="0" err="1"/>
              <a:t>prefer</a:t>
            </a:r>
            <a:r>
              <a:rPr lang="de-DE" sz="3200" dirty="0"/>
              <a:t> </a:t>
            </a:r>
            <a:r>
              <a:rPr lang="de-DE" sz="3200" dirty="0" err="1"/>
              <a:t>simplicity</a:t>
            </a:r>
            <a:r>
              <a:rPr lang="de-DE" sz="3200" dirty="0"/>
              <a:t> in </a:t>
            </a:r>
            <a:r>
              <a:rPr lang="de-DE" sz="3200" dirty="0" err="1"/>
              <a:t>others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65-70% </a:t>
            </a:r>
            <a:r>
              <a:rPr lang="de-DE" sz="3200" dirty="0" err="1"/>
              <a:t>likely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give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Conservative</a:t>
            </a:r>
            <a:r>
              <a:rPr lang="de-DE" sz="3200" dirty="0"/>
              <a:t> </a:t>
            </a:r>
            <a:r>
              <a:rPr lang="de-DE" sz="3200" dirty="0" err="1"/>
              <a:t>one</a:t>
            </a:r>
            <a:r>
              <a:rPr lang="de-DE" sz="32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Should</a:t>
            </a:r>
            <a:r>
              <a:rPr lang="de-DE" sz="3200" dirty="0"/>
              <a:t> </a:t>
            </a:r>
            <a:r>
              <a:rPr lang="de-DE" sz="3200" dirty="0" err="1"/>
              <a:t>burning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country's</a:t>
            </a:r>
            <a:r>
              <a:rPr lang="de-DE" sz="3200" dirty="0"/>
              <a:t> </a:t>
            </a:r>
            <a:r>
              <a:rPr lang="de-DE" sz="3200" dirty="0" err="1"/>
              <a:t>flag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illegal?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Should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death</a:t>
            </a:r>
            <a:r>
              <a:rPr lang="de-DE" sz="3200" dirty="0"/>
              <a:t> </a:t>
            </a:r>
            <a:r>
              <a:rPr lang="de-DE" sz="3200" dirty="0" err="1"/>
              <a:t>penalty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abolished</a:t>
            </a:r>
            <a:r>
              <a:rPr lang="de-DE" sz="32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Should</a:t>
            </a:r>
            <a:r>
              <a:rPr lang="de-DE" sz="3200" dirty="0"/>
              <a:t> gay </a:t>
            </a:r>
            <a:r>
              <a:rPr lang="de-DE" sz="3200" dirty="0" err="1"/>
              <a:t>marriage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legal?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Should</a:t>
            </a:r>
            <a:r>
              <a:rPr lang="de-DE" sz="3200" dirty="0"/>
              <a:t> Evolution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Creationism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taught</a:t>
            </a:r>
            <a:r>
              <a:rPr lang="de-DE" sz="3200" dirty="0"/>
              <a:t> </a:t>
            </a:r>
            <a:r>
              <a:rPr lang="de-DE" sz="3200" dirty="0" err="1"/>
              <a:t>side-by-side</a:t>
            </a:r>
            <a:r>
              <a:rPr lang="de-DE" sz="3200" dirty="0"/>
              <a:t> in </a:t>
            </a:r>
            <a:r>
              <a:rPr lang="de-DE" sz="3200" dirty="0" err="1"/>
              <a:t>schools</a:t>
            </a:r>
            <a:r>
              <a:rPr lang="de-DE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37790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Religion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If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</a:t>
            </a:r>
            <a:r>
              <a:rPr lang="de-DE" sz="3200" dirty="0" err="1"/>
              <a:t>want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know</a:t>
            </a:r>
            <a:r>
              <a:rPr lang="de-DE" sz="3200" dirty="0"/>
              <a:t>: </a:t>
            </a:r>
            <a:r>
              <a:rPr lang="de-DE" sz="3200" i="1" dirty="0" err="1"/>
              <a:t>Is</a:t>
            </a:r>
            <a:r>
              <a:rPr lang="de-DE" sz="3200" i="1" dirty="0"/>
              <a:t> </a:t>
            </a:r>
            <a:r>
              <a:rPr lang="de-DE" sz="3200" i="1" dirty="0" err="1"/>
              <a:t>my</a:t>
            </a:r>
            <a:r>
              <a:rPr lang="de-DE" sz="3200" i="1" dirty="0"/>
              <a:t> </a:t>
            </a:r>
            <a:r>
              <a:rPr lang="de-DE" sz="3200" i="1" dirty="0" err="1"/>
              <a:t>date</a:t>
            </a:r>
            <a:r>
              <a:rPr lang="de-DE" sz="3200" i="1" dirty="0"/>
              <a:t> </a:t>
            </a:r>
            <a:r>
              <a:rPr lang="de-DE" sz="3200" i="1" dirty="0" err="1"/>
              <a:t>religious</a:t>
            </a:r>
            <a:r>
              <a:rPr lang="de-DE" sz="3200" i="1" dirty="0"/>
              <a:t>?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Ask</a:t>
            </a:r>
            <a:r>
              <a:rPr lang="de-DE" sz="3200" dirty="0"/>
              <a:t>: </a:t>
            </a:r>
            <a:r>
              <a:rPr lang="de-DE" sz="3200" i="1" dirty="0"/>
              <a:t>Do </a:t>
            </a:r>
            <a:r>
              <a:rPr lang="de-DE" sz="3200" i="1" dirty="0" err="1"/>
              <a:t>spelling</a:t>
            </a:r>
            <a:r>
              <a:rPr lang="de-DE" sz="3200" i="1" dirty="0"/>
              <a:t> </a:t>
            </a:r>
            <a:r>
              <a:rPr lang="de-DE" sz="3200" i="1" dirty="0" err="1"/>
              <a:t>and</a:t>
            </a:r>
            <a:r>
              <a:rPr lang="de-DE" sz="3200" i="1" dirty="0"/>
              <a:t> </a:t>
            </a:r>
            <a:r>
              <a:rPr lang="de-DE" sz="3200" i="1" dirty="0" err="1"/>
              <a:t>grammar</a:t>
            </a:r>
            <a:r>
              <a:rPr lang="de-DE" sz="3200" i="1" dirty="0"/>
              <a:t> </a:t>
            </a:r>
            <a:r>
              <a:rPr lang="de-DE" sz="3200" i="1" dirty="0" err="1"/>
              <a:t>mistakes</a:t>
            </a:r>
            <a:r>
              <a:rPr lang="de-DE" sz="3200" i="1" dirty="0"/>
              <a:t> </a:t>
            </a:r>
            <a:r>
              <a:rPr lang="de-DE" sz="3200" i="1" dirty="0" err="1"/>
              <a:t>annoy</a:t>
            </a:r>
            <a:r>
              <a:rPr lang="de-DE" sz="3200" i="1" dirty="0"/>
              <a:t> </a:t>
            </a:r>
            <a:r>
              <a:rPr lang="de-DE" sz="3200" i="1" dirty="0" err="1"/>
              <a:t>you</a:t>
            </a:r>
            <a:r>
              <a:rPr lang="de-DE" sz="3200" i="1" dirty="0"/>
              <a:t>?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If</a:t>
            </a:r>
            <a:r>
              <a:rPr lang="de-DE" sz="3200" dirty="0"/>
              <a:t> </a:t>
            </a:r>
            <a:r>
              <a:rPr lang="de-DE" sz="3200" dirty="0" err="1"/>
              <a:t>your</a:t>
            </a:r>
            <a:r>
              <a:rPr lang="de-DE" sz="3200" dirty="0"/>
              <a:t> </a:t>
            </a:r>
            <a:r>
              <a:rPr lang="de-DE" sz="3200" dirty="0" err="1"/>
              <a:t>date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okay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bad</a:t>
            </a:r>
            <a:r>
              <a:rPr lang="de-DE" sz="3200" dirty="0"/>
              <a:t> </a:t>
            </a:r>
            <a:r>
              <a:rPr lang="de-DE" sz="3200" dirty="0" err="1"/>
              <a:t>grammar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spelling</a:t>
            </a:r>
            <a:r>
              <a:rPr lang="de-DE" sz="3200" dirty="0"/>
              <a:t> </a:t>
            </a:r>
            <a:r>
              <a:rPr lang="de-DE" sz="3200" dirty="0" err="1"/>
              <a:t>then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odds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him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her </a:t>
            </a:r>
            <a:r>
              <a:rPr lang="de-DE" sz="3200" dirty="0" err="1"/>
              <a:t>being</a:t>
            </a:r>
            <a:r>
              <a:rPr lang="de-DE" sz="3200" dirty="0"/>
              <a:t> at least </a:t>
            </a:r>
            <a:r>
              <a:rPr lang="de-DE" sz="3200" dirty="0" err="1"/>
              <a:t>moderately</a:t>
            </a:r>
            <a:r>
              <a:rPr lang="de-DE" sz="3200" dirty="0"/>
              <a:t> </a:t>
            </a:r>
            <a:r>
              <a:rPr lang="de-DE" sz="3200" dirty="0" err="1"/>
              <a:t>religious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slightly</a:t>
            </a:r>
            <a:r>
              <a:rPr lang="de-DE" sz="3200" dirty="0"/>
              <a:t> </a:t>
            </a:r>
            <a:r>
              <a:rPr lang="de-DE" sz="3200" dirty="0" err="1"/>
              <a:t>better</a:t>
            </a:r>
            <a:r>
              <a:rPr lang="de-DE" sz="3200" dirty="0"/>
              <a:t> </a:t>
            </a:r>
            <a:r>
              <a:rPr lang="de-DE" sz="3200" dirty="0" err="1"/>
              <a:t>than</a:t>
            </a:r>
            <a:r>
              <a:rPr lang="de-DE" sz="3200" dirty="0"/>
              <a:t> 2:1</a:t>
            </a:r>
          </a:p>
        </p:txBody>
      </p:sp>
    </p:spTree>
    <p:extLst>
      <p:ext uri="{BB962C8B-B14F-4D97-AF65-F5344CB8AC3E}">
        <p14:creationId xmlns:p14="http://schemas.microsoft.com/office/powerpoint/2010/main" val="3541419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BCEAAED-B875-9648-B921-337CE1079B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3931" y="0"/>
            <a:ext cx="6024138" cy="640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68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Ethnicity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What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it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makes</a:t>
            </a:r>
            <a:r>
              <a:rPr lang="de-DE" sz="3200" dirty="0"/>
              <a:t> a </a:t>
            </a:r>
            <a:r>
              <a:rPr lang="de-DE" sz="3200" dirty="0" err="1"/>
              <a:t>culture</a:t>
            </a:r>
            <a:r>
              <a:rPr lang="de-DE" sz="3200" dirty="0"/>
              <a:t> </a:t>
            </a:r>
            <a:r>
              <a:rPr lang="de-DE" sz="3200" dirty="0" err="1"/>
              <a:t>unique</a:t>
            </a:r>
            <a:r>
              <a:rPr lang="de-DE" sz="3200" dirty="0"/>
              <a:t>? </a:t>
            </a:r>
            <a:r>
              <a:rPr lang="de-DE" sz="3200" dirty="0" err="1"/>
              <a:t>How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whites</a:t>
            </a:r>
            <a:r>
              <a:rPr lang="de-DE" sz="3200" dirty="0"/>
              <a:t>, </a:t>
            </a:r>
            <a:r>
              <a:rPr lang="de-DE" sz="3200" dirty="0" err="1"/>
              <a:t>blacks</a:t>
            </a:r>
            <a:r>
              <a:rPr lang="de-DE" sz="3200" dirty="0"/>
              <a:t>, </a:t>
            </a:r>
            <a:r>
              <a:rPr lang="de-DE" sz="3200" dirty="0" err="1"/>
              <a:t>Asians</a:t>
            </a:r>
            <a:r>
              <a:rPr lang="de-DE" sz="3200" dirty="0"/>
              <a:t>,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whoever</a:t>
            </a:r>
            <a:r>
              <a:rPr lang="de-DE" sz="3200" dirty="0"/>
              <a:t> different </a:t>
            </a:r>
            <a:r>
              <a:rPr lang="de-DE" sz="3200" dirty="0" err="1"/>
              <a:t>from</a:t>
            </a:r>
            <a:r>
              <a:rPr lang="de-DE" sz="3200" dirty="0"/>
              <a:t> </a:t>
            </a:r>
            <a:r>
              <a:rPr lang="de-DE" sz="3200" dirty="0" err="1"/>
              <a:t>everybody</a:t>
            </a:r>
            <a:r>
              <a:rPr lang="de-DE" sz="3200" dirty="0"/>
              <a:t> </a:t>
            </a:r>
            <a:r>
              <a:rPr lang="de-DE" sz="3200" dirty="0" err="1"/>
              <a:t>else</a:t>
            </a:r>
            <a:r>
              <a:rPr lang="de-DE" sz="3200" dirty="0"/>
              <a:t>? </a:t>
            </a:r>
            <a:r>
              <a:rPr lang="de-DE" sz="3200" dirty="0" err="1"/>
              <a:t>What</a:t>
            </a:r>
            <a:r>
              <a:rPr lang="de-DE" sz="3200" dirty="0"/>
              <a:t> </a:t>
            </a:r>
            <a:r>
              <a:rPr lang="de-DE" sz="3200" dirty="0" err="1"/>
              <a:t>tastes</a:t>
            </a:r>
            <a:r>
              <a:rPr lang="de-DE" sz="3200" dirty="0"/>
              <a:t>, </a:t>
            </a:r>
            <a:r>
              <a:rPr lang="de-DE" sz="3200" dirty="0" err="1"/>
              <a:t>interests</a:t>
            </a:r>
            <a:r>
              <a:rPr lang="de-DE" sz="3200" dirty="0"/>
              <a:t>,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concepts</a:t>
            </a:r>
            <a:r>
              <a:rPr lang="de-DE" sz="3200" dirty="0"/>
              <a:t> </a:t>
            </a:r>
            <a:r>
              <a:rPr lang="de-DE" sz="3200" dirty="0" err="1"/>
              <a:t>define</a:t>
            </a:r>
            <a:r>
              <a:rPr lang="de-DE" sz="3200" dirty="0"/>
              <a:t> an </a:t>
            </a:r>
            <a:r>
              <a:rPr lang="de-DE" sz="3200" dirty="0" err="1"/>
              <a:t>ethnic</a:t>
            </a:r>
            <a:r>
              <a:rPr lang="de-DE" sz="3200" dirty="0"/>
              <a:t> </a:t>
            </a:r>
            <a:r>
              <a:rPr lang="de-DE" sz="3200" dirty="0" err="1"/>
              <a:t>group</a:t>
            </a:r>
            <a:r>
              <a:rPr lang="de-DE" sz="3200" dirty="0"/>
              <a:t>?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Analyzed</a:t>
            </a:r>
            <a:r>
              <a:rPr lang="de-DE" sz="3200" dirty="0"/>
              <a:t> 500,000+ </a:t>
            </a:r>
            <a:r>
              <a:rPr lang="de-DE" sz="3200" dirty="0" err="1"/>
              <a:t>profiles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self</a:t>
            </a:r>
            <a:r>
              <a:rPr lang="de-DE" sz="3200" dirty="0"/>
              <a:t> </a:t>
            </a:r>
            <a:r>
              <a:rPr lang="de-DE" sz="3200" dirty="0" err="1"/>
              <a:t>reported</a:t>
            </a:r>
            <a:r>
              <a:rPr lang="de-DE" sz="3200" dirty="0"/>
              <a:t> </a:t>
            </a:r>
            <a:r>
              <a:rPr lang="de-DE" sz="3200" dirty="0" err="1"/>
              <a:t>race</a:t>
            </a:r>
            <a:r>
              <a:rPr lang="de-DE" sz="3200" dirty="0"/>
              <a:t>, </a:t>
            </a:r>
            <a:r>
              <a:rPr lang="de-DE" sz="3200" dirty="0" err="1"/>
              <a:t>looking</a:t>
            </a:r>
            <a:r>
              <a:rPr lang="de-DE" sz="3200" dirty="0"/>
              <a:t> at 280M </a:t>
            </a:r>
            <a:r>
              <a:rPr lang="de-DE" sz="3200" dirty="0" err="1"/>
              <a:t>words</a:t>
            </a:r>
            <a:r>
              <a:rPr lang="de-DE" sz="3200" dirty="0"/>
              <a:t> </a:t>
            </a:r>
            <a:r>
              <a:rPr lang="de-DE" sz="3200" dirty="0" err="1"/>
              <a:t>worth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profile</a:t>
            </a:r>
            <a:r>
              <a:rPr lang="de-DE" sz="3200" dirty="0"/>
              <a:t> </a:t>
            </a:r>
            <a:r>
              <a:rPr lang="de-DE" sz="3200" dirty="0" err="1"/>
              <a:t>essays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Analyze</a:t>
            </a:r>
            <a:r>
              <a:rPr lang="de-DE" sz="3200" dirty="0"/>
              <a:t> </a:t>
            </a:r>
            <a:r>
              <a:rPr lang="de-DE" sz="3200" dirty="0" err="1"/>
              <a:t>words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statistically</a:t>
            </a:r>
            <a:r>
              <a:rPr lang="de-DE" sz="3200" dirty="0"/>
              <a:t> </a:t>
            </a:r>
            <a:r>
              <a:rPr lang="de-DE" sz="3200" dirty="0" err="1"/>
              <a:t>distinct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</a:t>
            </a:r>
            <a:r>
              <a:rPr lang="de-DE" sz="3200" dirty="0" err="1"/>
              <a:t>other</a:t>
            </a:r>
            <a:r>
              <a:rPr lang="de-DE" sz="3200" dirty="0"/>
              <a:t> </a:t>
            </a:r>
            <a:r>
              <a:rPr lang="de-DE" sz="3200" dirty="0" err="1"/>
              <a:t>racial</a:t>
            </a:r>
            <a:r>
              <a:rPr lang="de-DE" sz="3200" dirty="0"/>
              <a:t> </a:t>
            </a:r>
            <a:r>
              <a:rPr lang="de-DE" sz="3200" dirty="0" err="1"/>
              <a:t>groups</a:t>
            </a:r>
            <a:r>
              <a:rPr lang="de-DE" sz="3200" dirty="0"/>
              <a:t> (</a:t>
            </a:r>
            <a:r>
              <a:rPr lang="de-DE" sz="3200" dirty="0" err="1"/>
              <a:t>everyone</a:t>
            </a:r>
            <a:r>
              <a:rPr lang="de-DE" sz="3200" dirty="0"/>
              <a:t> </a:t>
            </a:r>
            <a:r>
              <a:rPr lang="de-DE" sz="3200" dirty="0" err="1"/>
              <a:t>likes</a:t>
            </a:r>
            <a:r>
              <a:rPr lang="de-DE" sz="3200" dirty="0"/>
              <a:t> </a:t>
            </a:r>
            <a:r>
              <a:rPr lang="de-DE" sz="3200" dirty="0" err="1"/>
              <a:t>sushi</a:t>
            </a:r>
            <a:r>
              <a:rPr lang="de-DE" sz="3200" dirty="0"/>
              <a:t>, </a:t>
            </a:r>
            <a:r>
              <a:rPr lang="de-DE" sz="3200" dirty="0" err="1"/>
              <a:t>only</a:t>
            </a:r>
            <a:r>
              <a:rPr lang="de-DE" sz="3200" dirty="0"/>
              <a:t> </a:t>
            </a:r>
            <a:r>
              <a:rPr lang="de-DE" sz="3200" dirty="0" err="1"/>
              <a:t>Asians</a:t>
            </a:r>
            <a:r>
              <a:rPr lang="de-DE" sz="3200" dirty="0"/>
              <a:t> </a:t>
            </a:r>
            <a:r>
              <a:rPr lang="de-DE" sz="3200" dirty="0" err="1"/>
              <a:t>list</a:t>
            </a:r>
            <a:r>
              <a:rPr lang="de-DE" sz="3200" dirty="0"/>
              <a:t> </a:t>
            </a:r>
            <a:r>
              <a:rPr lang="de-DE" sz="3200" dirty="0" err="1"/>
              <a:t>sashimi</a:t>
            </a:r>
            <a:r>
              <a:rPr lang="de-DE" sz="3200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138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76BEB8A-DAE3-BB4F-81A4-387D5ED036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8973" y="-24639"/>
            <a:ext cx="9258886" cy="648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91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A45CB7D-FC86-AA4F-A650-4346980F82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5907" y="-38533"/>
            <a:ext cx="9583479" cy="65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52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74A12AC-65DD-D04C-9FDB-43C5D3BCB3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9649" y="-21698"/>
            <a:ext cx="8982657" cy="648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85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E5A3B6A-D49C-7F43-A2DE-06EC764AC1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2025" y="-25746"/>
            <a:ext cx="9649891" cy="652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9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Post-date </a:t>
            </a:r>
            <a:r>
              <a:rPr lang="de-DE" dirty="0" err="1"/>
              <a:t>survey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Date </a:t>
            </a:r>
            <a:r>
              <a:rPr lang="de-DE" sz="3200" dirty="0" err="1"/>
              <a:t>perceptions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follow-</a:t>
            </a:r>
            <a:r>
              <a:rPr lang="de-DE" sz="3200" dirty="0" err="1"/>
              <a:t>up</a:t>
            </a:r>
            <a:r>
              <a:rPr lang="de-DE" sz="3200" dirty="0"/>
              <a:t> </a:t>
            </a:r>
            <a:r>
              <a:rPr lang="de-DE" sz="3200" dirty="0" err="1"/>
              <a:t>interest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Conversational</a:t>
            </a:r>
            <a:r>
              <a:rPr lang="de-DE" sz="3200" dirty="0"/>
              <a:t> style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intention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their</a:t>
            </a:r>
            <a:r>
              <a:rPr lang="de-DE" sz="3200" dirty="0"/>
              <a:t> </a:t>
            </a:r>
            <a:r>
              <a:rPr lang="de-DE" sz="3200" dirty="0" err="1"/>
              <a:t>partners</a:t>
            </a:r>
            <a:endParaRPr lang="de-DE" sz="3200" dirty="0"/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83A4C8-4EF6-1042-8F0E-1A788A92E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2" y="2832678"/>
            <a:ext cx="11955276" cy="35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93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38B41EF-C2C9-5345-B9BF-F996014249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853" y="-29659"/>
            <a:ext cx="8887738" cy="649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27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3E15323-606B-934C-BDC5-95D214F1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518" y="0"/>
            <a:ext cx="6046963" cy="64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92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65AE54F-F6AF-D441-A106-944F6D719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591" y="0"/>
            <a:ext cx="6062818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80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C2522AA-477F-554F-979A-88B101FBA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552" y="0"/>
            <a:ext cx="6330896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31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6941F4D-3FD9-EE47-ADD5-50CA08BB1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317" y="0"/>
            <a:ext cx="6141365" cy="64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7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interracial</a:t>
            </a:r>
            <a:r>
              <a:rPr lang="de-DE" dirty="0"/>
              <a:t> </a:t>
            </a:r>
            <a:r>
              <a:rPr lang="de-DE" dirty="0" err="1"/>
              <a:t>marriage</a:t>
            </a:r>
            <a:r>
              <a:rPr lang="de-DE" dirty="0"/>
              <a:t> a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?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B62D805-6AB2-724D-84A3-4433BA21F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070"/>
            <a:ext cx="12192000" cy="37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51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strongly</a:t>
            </a:r>
            <a:r>
              <a:rPr lang="de-DE" dirty="0"/>
              <a:t> </a:t>
            </a:r>
            <a:r>
              <a:rPr lang="de-DE" dirty="0" err="1"/>
              <a:t>prefer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 </a:t>
            </a:r>
            <a:r>
              <a:rPr lang="de-DE" dirty="0" err="1"/>
              <a:t>someone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racial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?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F0F31A-8E6E-6A40-A5F6-5CFF79A3F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595"/>
            <a:ext cx="12192000" cy="376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1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974040D-13E4-D443-AD4A-F38500DC6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772" y="0"/>
            <a:ext cx="5676455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32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79D8B87-6AE2-0F4A-A8A9-D066FBDB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736" y="0"/>
            <a:ext cx="6590528" cy="64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77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230B482-4E76-4242-823E-E982F13EFE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8697" y="0"/>
            <a:ext cx="9994605" cy="64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8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Speed </a:t>
            </a:r>
            <a:r>
              <a:rPr lang="de-DE" dirty="0" err="1"/>
              <a:t>date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4-minute </a:t>
            </a:r>
            <a:r>
              <a:rPr lang="de-DE" sz="3200" dirty="0" err="1"/>
              <a:t>sound</a:t>
            </a:r>
            <a:r>
              <a:rPr lang="de-DE" sz="3200" dirty="0"/>
              <a:t> </a:t>
            </a:r>
            <a:r>
              <a:rPr lang="de-DE" sz="3200" dirty="0" err="1"/>
              <a:t>recording</a:t>
            </a:r>
            <a:r>
              <a:rPr lang="de-DE" sz="3200" dirty="0"/>
              <a:t> </a:t>
            </a:r>
            <a:r>
              <a:rPr lang="de-DE" sz="3200" dirty="0" err="1"/>
              <a:t>files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</a:t>
            </a:r>
            <a:r>
              <a:rPr lang="de-DE" sz="3200" dirty="0" err="1"/>
              <a:t>each</a:t>
            </a:r>
            <a:r>
              <a:rPr lang="de-DE" sz="3200" dirty="0"/>
              <a:t> </a:t>
            </a:r>
            <a:r>
              <a:rPr lang="de-DE" sz="3200" dirty="0" err="1"/>
              <a:t>recorder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Each</a:t>
            </a:r>
            <a:r>
              <a:rPr lang="de-DE" sz="3200" dirty="0"/>
              <a:t> </a:t>
            </a:r>
            <a:r>
              <a:rPr lang="de-DE" sz="3200" dirty="0" err="1"/>
              <a:t>date</a:t>
            </a:r>
            <a:r>
              <a:rPr lang="de-DE" sz="3200" dirty="0"/>
              <a:t> was </a:t>
            </a:r>
            <a:r>
              <a:rPr lang="de-DE" sz="3200" dirty="0" err="1"/>
              <a:t>then</a:t>
            </a:r>
            <a:r>
              <a:rPr lang="de-DE" sz="3200" dirty="0"/>
              <a:t> </a:t>
            </a:r>
            <a:r>
              <a:rPr lang="de-DE" sz="3200" dirty="0" err="1"/>
              <a:t>transcribed</a:t>
            </a:r>
            <a:r>
              <a:rPr lang="de-DE" sz="3200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Transcripts</a:t>
            </a:r>
            <a:r>
              <a:rPr lang="de-DE" sz="3200" dirty="0"/>
              <a:t> </a:t>
            </a:r>
            <a:r>
              <a:rPr lang="de-DE" sz="3200" dirty="0" err="1"/>
              <a:t>marked</a:t>
            </a:r>
            <a:r>
              <a:rPr lang="de-DE" sz="3200" dirty="0"/>
              <a:t> </a:t>
            </a:r>
            <a:r>
              <a:rPr lang="de-DE" sz="3200" dirty="0" err="1"/>
              <a:t>words</a:t>
            </a:r>
            <a:r>
              <a:rPr lang="de-DE" sz="3200" dirty="0"/>
              <a:t>, </a:t>
            </a:r>
            <a:r>
              <a:rPr lang="de-DE" sz="3200" dirty="0" err="1"/>
              <a:t>laughter</a:t>
            </a:r>
            <a:r>
              <a:rPr lang="de-DE" sz="3200" dirty="0"/>
              <a:t>, </a:t>
            </a:r>
            <a:r>
              <a:rPr lang="de-DE" sz="3200" dirty="0" err="1"/>
              <a:t>filled</a:t>
            </a:r>
            <a:r>
              <a:rPr lang="de-DE" sz="3200" dirty="0"/>
              <a:t> </a:t>
            </a:r>
            <a:r>
              <a:rPr lang="de-DE" sz="3200" dirty="0" err="1"/>
              <a:t>pauses</a:t>
            </a:r>
            <a:r>
              <a:rPr lang="de-DE" sz="3200" dirty="0"/>
              <a:t>, </a:t>
            </a:r>
            <a:r>
              <a:rPr lang="de-DE" sz="3200" dirty="0" err="1"/>
              <a:t>speaker</a:t>
            </a:r>
            <a:r>
              <a:rPr lang="de-DE" sz="3200" dirty="0"/>
              <a:t> </a:t>
            </a:r>
            <a:r>
              <a:rPr lang="de-DE" sz="3200" dirty="0" err="1"/>
              <a:t>overlap</a:t>
            </a:r>
            <a:r>
              <a:rPr lang="de-DE" sz="3200" dirty="0"/>
              <a:t>,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restarts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Timestamped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beginning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end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each</a:t>
            </a:r>
            <a:r>
              <a:rPr lang="de-DE" sz="3200" dirty="0"/>
              <a:t> </a:t>
            </a:r>
            <a:r>
              <a:rPr lang="de-DE" sz="3200" dirty="0" err="1"/>
              <a:t>conversational</a:t>
            </a:r>
            <a:r>
              <a:rPr lang="de-DE" sz="3200" dirty="0"/>
              <a:t> turn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Dates </a:t>
            </a:r>
            <a:r>
              <a:rPr lang="de-DE" sz="3200" dirty="0" err="1"/>
              <a:t>averaged</a:t>
            </a:r>
            <a:r>
              <a:rPr lang="de-DE" sz="3200" dirty="0"/>
              <a:t> 812 </a:t>
            </a:r>
            <a:r>
              <a:rPr lang="de-DE" sz="3200" dirty="0" err="1"/>
              <a:t>words</a:t>
            </a:r>
            <a:r>
              <a:rPr lang="de-DE" sz="3200" dirty="0"/>
              <a:t> (406 per </a:t>
            </a:r>
            <a:r>
              <a:rPr lang="de-DE" sz="3200" dirty="0" err="1"/>
              <a:t>speaker</a:t>
            </a:r>
            <a:r>
              <a:rPr lang="de-DE" sz="3200" dirty="0"/>
              <a:t>), </a:t>
            </a:r>
            <a:r>
              <a:rPr lang="de-DE" sz="3200" dirty="0" err="1"/>
              <a:t>taking</a:t>
            </a:r>
            <a:r>
              <a:rPr lang="de-DE" sz="3200" dirty="0"/>
              <a:t> an </a:t>
            </a:r>
            <a:r>
              <a:rPr lang="de-DE" sz="3200" dirty="0" err="1"/>
              <a:t>average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93 </a:t>
            </a:r>
            <a:r>
              <a:rPr lang="de-DE" sz="3200" dirty="0" err="1"/>
              <a:t>turns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86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7C13B65-BED8-0448-BCD3-83316CD017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0958" y="0"/>
            <a:ext cx="8910084" cy="64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23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Misconceptions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Gay People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Gay </a:t>
            </a:r>
            <a:r>
              <a:rPr lang="de-DE" sz="3200" dirty="0" err="1"/>
              <a:t>people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</a:t>
            </a:r>
            <a:r>
              <a:rPr lang="de-DE" sz="3200" dirty="0" err="1"/>
              <a:t>promiscuous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straight</a:t>
            </a:r>
            <a:r>
              <a:rPr lang="de-DE" sz="3200" dirty="0"/>
              <a:t> </a:t>
            </a:r>
            <a:r>
              <a:rPr lang="de-DE" sz="3200" dirty="0" err="1"/>
              <a:t>people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Gay </a:t>
            </a:r>
            <a:r>
              <a:rPr lang="de-DE" sz="3200" dirty="0" err="1"/>
              <a:t>people</a:t>
            </a:r>
            <a:r>
              <a:rPr lang="de-DE" sz="3200" dirty="0"/>
              <a:t> </a:t>
            </a:r>
            <a:r>
              <a:rPr lang="de-DE" sz="3200" dirty="0" err="1"/>
              <a:t>want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convert</a:t>
            </a:r>
            <a:r>
              <a:rPr lang="de-DE" sz="3200" dirty="0"/>
              <a:t> </a:t>
            </a:r>
            <a:r>
              <a:rPr lang="de-DE" sz="3200" dirty="0" err="1"/>
              <a:t>straight</a:t>
            </a:r>
            <a:r>
              <a:rPr lang="de-DE" sz="3200" dirty="0"/>
              <a:t> </a:t>
            </a:r>
            <a:r>
              <a:rPr lang="de-DE" sz="3200" dirty="0" err="1"/>
              <a:t>people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Gay </a:t>
            </a:r>
            <a:r>
              <a:rPr lang="de-DE" sz="3200" dirty="0" err="1"/>
              <a:t>people</a:t>
            </a:r>
            <a:r>
              <a:rPr lang="de-DE" sz="3200" dirty="0"/>
              <a:t> </a:t>
            </a:r>
            <a:r>
              <a:rPr lang="de-DE" sz="3200" dirty="0" err="1"/>
              <a:t>shouldn’t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allowed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teach</a:t>
            </a:r>
            <a:r>
              <a:rPr lang="de-DE" sz="3200" dirty="0"/>
              <a:t> in </a:t>
            </a:r>
            <a:r>
              <a:rPr lang="de-DE" sz="3200" dirty="0" err="1"/>
              <a:t>our</a:t>
            </a:r>
            <a:r>
              <a:rPr lang="de-DE" sz="3200" dirty="0"/>
              <a:t> </a:t>
            </a:r>
            <a:r>
              <a:rPr lang="de-DE" sz="3200" dirty="0" err="1"/>
              <a:t>schools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742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74AC800-20AA-8C41-A5A5-F107F5BA0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55" y="0"/>
            <a:ext cx="8809490" cy="64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04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homosexuality</a:t>
            </a:r>
            <a:r>
              <a:rPr lang="de-DE" dirty="0"/>
              <a:t> a sin?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ABB478-EE6D-7043-94C9-AF5D34141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30" y="1390679"/>
            <a:ext cx="8195340" cy="510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93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7653ECE-D405-864C-BE06-0B5D1075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543" y="0"/>
            <a:ext cx="7570913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665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D4A4022-EA9C-2A4D-AFC3-FB80A0E09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16" y="0"/>
            <a:ext cx="7343968" cy="642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537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Gay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at </a:t>
            </a:r>
            <a:r>
              <a:rPr lang="de-DE" dirty="0" err="1"/>
              <a:t>straight</a:t>
            </a:r>
            <a:r>
              <a:rPr lang="de-DE" dirty="0"/>
              <a:t> </a:t>
            </a:r>
            <a:r>
              <a:rPr lang="de-DE" dirty="0" err="1"/>
              <a:t>profiles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Only</a:t>
            </a:r>
            <a:r>
              <a:rPr lang="de-DE" sz="3200" dirty="0"/>
              <a:t> 0.6% </a:t>
            </a:r>
            <a:r>
              <a:rPr lang="de-DE" sz="3200" dirty="0" err="1"/>
              <a:t>of</a:t>
            </a:r>
            <a:r>
              <a:rPr lang="de-DE" sz="3200" dirty="0"/>
              <a:t> gay </a:t>
            </a:r>
            <a:r>
              <a:rPr lang="de-DE" sz="3200" dirty="0" err="1"/>
              <a:t>men</a:t>
            </a:r>
            <a:r>
              <a:rPr lang="de-DE" sz="3200" dirty="0"/>
              <a:t> </a:t>
            </a:r>
            <a:r>
              <a:rPr lang="de-DE" sz="3200" dirty="0" err="1"/>
              <a:t>have</a:t>
            </a:r>
            <a:r>
              <a:rPr lang="de-DE" sz="3200" dirty="0"/>
              <a:t> </a:t>
            </a:r>
            <a:r>
              <a:rPr lang="de-DE" sz="3200" dirty="0" err="1"/>
              <a:t>ever</a:t>
            </a:r>
            <a:r>
              <a:rPr lang="de-DE" sz="3200" dirty="0"/>
              <a:t> </a:t>
            </a:r>
            <a:r>
              <a:rPr lang="de-DE" sz="3200" dirty="0" err="1"/>
              <a:t>searched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straight</a:t>
            </a:r>
            <a:r>
              <a:rPr lang="de-DE" sz="3200" dirty="0"/>
              <a:t> </a:t>
            </a:r>
            <a:r>
              <a:rPr lang="de-DE" sz="3200" dirty="0" err="1"/>
              <a:t>matches</a:t>
            </a:r>
            <a:r>
              <a:rPr lang="de-DE" sz="3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Only</a:t>
            </a:r>
            <a:r>
              <a:rPr lang="de-DE" sz="3200" dirty="0"/>
              <a:t> 0.1%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lesbians</a:t>
            </a:r>
            <a:r>
              <a:rPr lang="de-DE" sz="3200" dirty="0"/>
              <a:t> </a:t>
            </a:r>
            <a:r>
              <a:rPr lang="de-DE" sz="3200" dirty="0" err="1"/>
              <a:t>have</a:t>
            </a:r>
            <a:r>
              <a:rPr lang="de-DE" sz="3200" dirty="0"/>
              <a:t> </a:t>
            </a:r>
            <a:r>
              <a:rPr lang="de-DE" sz="3200" dirty="0" err="1"/>
              <a:t>ever</a:t>
            </a:r>
            <a:r>
              <a:rPr lang="de-DE" sz="3200" dirty="0"/>
              <a:t> </a:t>
            </a:r>
            <a:r>
              <a:rPr lang="de-DE" sz="3200" dirty="0" err="1"/>
              <a:t>searched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straight</a:t>
            </a:r>
            <a:r>
              <a:rPr lang="de-DE" sz="3200" dirty="0"/>
              <a:t> </a:t>
            </a:r>
            <a:r>
              <a:rPr lang="de-DE" sz="3200" dirty="0" err="1"/>
              <a:t>matches</a:t>
            </a:r>
            <a:r>
              <a:rPr lang="de-DE" sz="3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Only</a:t>
            </a:r>
            <a:r>
              <a:rPr lang="de-DE" sz="3200" dirty="0"/>
              <a:t> 0.13%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straight</a:t>
            </a:r>
            <a:r>
              <a:rPr lang="de-DE" sz="3200" dirty="0"/>
              <a:t> </a:t>
            </a:r>
            <a:r>
              <a:rPr lang="de-DE" sz="3200" dirty="0" err="1"/>
              <a:t>people's</a:t>
            </a:r>
            <a:r>
              <a:rPr lang="de-DE" sz="3200" dirty="0"/>
              <a:t> </a:t>
            </a:r>
            <a:r>
              <a:rPr lang="de-DE" sz="3200" dirty="0" err="1"/>
              <a:t>profile</a:t>
            </a:r>
            <a:r>
              <a:rPr lang="de-DE" sz="3200" dirty="0"/>
              <a:t> </a:t>
            </a:r>
            <a:r>
              <a:rPr lang="de-DE" sz="3200" dirty="0" err="1"/>
              <a:t>visitors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gay.</a:t>
            </a:r>
          </a:p>
        </p:txBody>
      </p:sp>
    </p:spTree>
    <p:extLst>
      <p:ext uri="{BB962C8B-B14F-4D97-AF65-F5344CB8AC3E}">
        <p14:creationId xmlns:p14="http://schemas.microsoft.com/office/powerpoint/2010/main" val="35664958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Straight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gay </a:t>
            </a:r>
            <a:r>
              <a:rPr lang="de-DE" dirty="0" err="1"/>
              <a:t>sex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64A0ABD-9729-7245-9054-80A627949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601" y="1137177"/>
            <a:ext cx="6685746" cy="533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750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Straight </a:t>
            </a:r>
            <a:r>
              <a:rPr lang="de-DE" dirty="0" err="1"/>
              <a:t>women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gay </a:t>
            </a:r>
            <a:r>
              <a:rPr lang="de-DE" dirty="0" err="1"/>
              <a:t>sex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07DD761-987F-2B44-A784-CB328809D2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5778" y="1137177"/>
            <a:ext cx="9100443" cy="52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44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Gay </a:t>
            </a:r>
            <a:r>
              <a:rPr lang="de-DE" dirty="0" err="1"/>
              <a:t>curiositity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region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35CE774-C2A1-6942-B3CC-A45FFE23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892" y="1115911"/>
            <a:ext cx="6630517" cy="535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38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AABB2747-40AE-8047-8AF1-FEE2AA9D4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141366"/>
              </p:ext>
            </p:extLst>
          </p:nvPr>
        </p:nvGraphicFramePr>
        <p:xfrm>
          <a:off x="495300" y="381000"/>
          <a:ext cx="11220450" cy="6002808"/>
        </p:xfrm>
        <a:graphic>
          <a:graphicData uri="http://schemas.openxmlformats.org/drawingml/2006/table">
            <a:tbl>
              <a:tblPr/>
              <a:tblGrid>
                <a:gridCol w="430684">
                  <a:extLst>
                    <a:ext uri="{9D8B030D-6E8A-4147-A177-3AD203B41FA5}">
                      <a16:colId xmlns:a16="http://schemas.microsoft.com/office/drawing/2014/main" val="1198977248"/>
                    </a:ext>
                  </a:extLst>
                </a:gridCol>
                <a:gridCol w="10789766">
                  <a:extLst>
                    <a:ext uri="{9D8B030D-6E8A-4147-A177-3AD203B41FA5}">
                      <a16:colId xmlns:a16="http://schemas.microsoft.com/office/drawing/2014/main" val="132072417"/>
                    </a:ext>
                  </a:extLst>
                </a:gridCol>
              </a:tblGrid>
              <a:tr h="392798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F: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Well what about you, what are you passionate about?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536529"/>
                  </a:ext>
                </a:extLst>
              </a:tr>
              <a:tr h="357883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M: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Um, I am passionate about probably two things.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686592"/>
                  </a:ext>
                </a:extLst>
              </a:tr>
              <a:tr h="349154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F: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Uh-huh.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181074"/>
                  </a:ext>
                </a:extLst>
              </a:tr>
              <a:tr h="436442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M: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Well, many things, but two that come to mind straightaway. One is travel.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97281"/>
                  </a:ext>
                </a:extLst>
              </a:tr>
              <a:tr h="349154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F: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Okay.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867820"/>
                  </a:ext>
                </a:extLst>
              </a:tr>
              <a:tr h="445171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M: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 like see different parts of the world-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883158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F: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Uh-huh.</a:t>
                      </a:r>
                      <a:endParaRPr lang="de-DE" sz="2300" dirty="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587823"/>
                  </a:ext>
                </a:extLst>
              </a:tr>
              <a:tr h="951444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M: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-experience lots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of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different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things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.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And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I also-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recently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,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I’ve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got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into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exercise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,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and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, um, just different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things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, so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riding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a bike,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and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swimming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,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and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running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.</a:t>
                      </a:r>
                      <a:endParaRPr lang="de-DE" sz="2300" dirty="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900068"/>
                  </a:ext>
                </a:extLst>
              </a:tr>
              <a:tr h="392798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F: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Oh, okay. Uh-huh.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202042"/>
                  </a:ext>
                </a:extLst>
              </a:tr>
              <a:tr h="480086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M: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 did my first track run on the weekend.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607535"/>
                  </a:ext>
                </a:extLst>
              </a:tr>
              <a:tr h="401527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F: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Oh, you did? How was it?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021008"/>
                  </a:ext>
                </a:extLst>
              </a:tr>
              <a:tr h="418985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M: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It was hard.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3591183"/>
                  </a:ext>
                </a:extLst>
              </a:tr>
              <a:tr h="375341">
                <a:tc>
                  <a:txBody>
                    <a:bodyPr/>
                    <a:lstStyle/>
                    <a:p>
                      <a:pPr algn="ctr"/>
                      <a:r>
                        <a:rPr lang="de-DE" sz="230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F:</a:t>
                      </a:r>
                      <a:endParaRPr lang="de-DE" sz="230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[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laughter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]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Yeah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, I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heard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it’s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really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de-DE" sz="2300" dirty="0" err="1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hard</a:t>
                      </a:r>
                      <a:r>
                        <a:rPr lang="de-DE" sz="2300" dirty="0">
                          <a:solidFill>
                            <a:srgbClr val="000000"/>
                          </a:solidFill>
                          <a:effectLst/>
                          <a:latin typeface="Helvetica Neue Light" panose="02000403000000020004" pitchFamily="2" charset="0"/>
                        </a:rPr>
                        <a:t>.</a:t>
                      </a:r>
                      <a:endParaRPr lang="de-DE" sz="2300" dirty="0">
                        <a:effectLst/>
                      </a:endParaRPr>
                    </a:p>
                  </a:txBody>
                  <a:tcPr marL="29056" marR="29056" marT="29056" marB="29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605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805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chances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Data </a:t>
            </a:r>
            <a:r>
              <a:rPr lang="de-DE" sz="3200" dirty="0" err="1"/>
              <a:t>analysis</a:t>
            </a:r>
            <a:r>
              <a:rPr lang="de-DE" sz="3200" dirty="0"/>
              <a:t> </a:t>
            </a:r>
            <a:r>
              <a:rPr lang="de-DE" sz="3200" dirty="0" err="1"/>
              <a:t>can</a:t>
            </a:r>
            <a:r>
              <a:rPr lang="de-DE" sz="3200" dirty="0"/>
              <a:t> </a:t>
            </a:r>
            <a:r>
              <a:rPr lang="de-DE" sz="3200" dirty="0" err="1"/>
              <a:t>help</a:t>
            </a:r>
            <a:r>
              <a:rPr lang="de-DE" sz="3200" dirty="0"/>
              <a:t> </a:t>
            </a:r>
            <a:r>
              <a:rPr lang="de-DE" sz="3200" dirty="0" err="1"/>
              <a:t>determine</a:t>
            </a:r>
            <a:r>
              <a:rPr lang="de-DE" sz="3200" dirty="0"/>
              <a:t> </a:t>
            </a:r>
            <a:r>
              <a:rPr lang="de-DE" sz="3200" dirty="0" err="1"/>
              <a:t>what</a:t>
            </a:r>
            <a:r>
              <a:rPr lang="de-DE" sz="3200" dirty="0"/>
              <a:t> </a:t>
            </a:r>
            <a:r>
              <a:rPr lang="de-DE" sz="3200" dirty="0" err="1"/>
              <a:t>strategies</a:t>
            </a:r>
            <a:r>
              <a:rPr lang="de-DE" sz="3200" dirty="0"/>
              <a:t> </a:t>
            </a:r>
            <a:r>
              <a:rPr lang="de-DE" sz="3200" dirty="0" err="1"/>
              <a:t>work</a:t>
            </a:r>
            <a:r>
              <a:rPr lang="de-DE" sz="3200" dirty="0"/>
              <a:t> </a:t>
            </a:r>
            <a:r>
              <a:rPr lang="de-DE" sz="3200" dirty="0" err="1"/>
              <a:t>best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eliciting</a:t>
            </a:r>
            <a:r>
              <a:rPr lang="de-DE" sz="3200" dirty="0"/>
              <a:t> a </a:t>
            </a:r>
            <a:r>
              <a:rPr lang="de-DE" sz="3200" dirty="0" err="1"/>
              <a:t>reply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A/B </a:t>
            </a:r>
            <a:r>
              <a:rPr lang="de-DE" sz="3200" dirty="0" err="1"/>
              <a:t>testing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pickup-lines</a:t>
            </a:r>
            <a:r>
              <a:rPr lang="de-DE" sz="3200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57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Literate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5BE35E-3C5B-BE4A-8684-68A22DAF64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2906" y="1115912"/>
            <a:ext cx="7586188" cy="53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553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complements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71881A-F264-F444-80D0-2DA35931C9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7351" y="1137177"/>
            <a:ext cx="6057297" cy="534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248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complements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AC706C-75B4-FA4B-9DF2-4A48AA32DA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5860" y="1115912"/>
            <a:ext cx="5740279" cy="53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857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Use </a:t>
            </a:r>
            <a:r>
              <a:rPr lang="de-DE" dirty="0" err="1"/>
              <a:t>Unusual</a:t>
            </a:r>
            <a:r>
              <a:rPr lang="de-DE" dirty="0"/>
              <a:t> </a:t>
            </a:r>
            <a:r>
              <a:rPr lang="de-DE" dirty="0" err="1"/>
              <a:t>Greetings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F731A9-AA37-D146-928C-FEB8685F4C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5059" y="1137177"/>
            <a:ext cx="6601882" cy="53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337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Specifics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successful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06B8BF-FF97-AA4F-AC09-9DF414C9EB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4956" y="1137177"/>
            <a:ext cx="6982087" cy="52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522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479F72-0D03-8147-9AC8-90784D6517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6274" y="1137177"/>
            <a:ext cx="7159451" cy="527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86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Male </a:t>
            </a:r>
            <a:r>
              <a:rPr lang="de-DE" dirty="0" err="1"/>
              <a:t>self-effacement</a:t>
            </a:r>
            <a:r>
              <a:rPr lang="de-DE" dirty="0"/>
              <a:t> 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49428EE-6F2C-2848-A8FF-0347F7AD23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1952" y="1115912"/>
            <a:ext cx="7928095" cy="53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632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becoming</a:t>
            </a:r>
            <a:r>
              <a:rPr lang="de-DE" dirty="0"/>
              <a:t> an </a:t>
            </a:r>
            <a:r>
              <a:rPr lang="de-DE" dirty="0" err="1"/>
              <a:t>atheist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F40498E-F59A-9E4D-9E90-2435F2C00E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4382" y="1115912"/>
            <a:ext cx="7603235" cy="53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6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Implications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Large </a:t>
            </a:r>
            <a:r>
              <a:rPr lang="de-DE" sz="3200" dirty="0" err="1"/>
              <a:t>numbers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people</a:t>
            </a:r>
            <a:r>
              <a:rPr lang="de-DE" sz="3200" dirty="0"/>
              <a:t>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willing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disclose</a:t>
            </a:r>
            <a:r>
              <a:rPr lang="de-DE" sz="3200" dirty="0"/>
              <a:t> </a:t>
            </a:r>
            <a:r>
              <a:rPr lang="de-DE" sz="3200" dirty="0" err="1"/>
              <a:t>information</a:t>
            </a:r>
            <a:r>
              <a:rPr lang="de-DE" sz="3200" dirty="0"/>
              <a:t> </a:t>
            </a:r>
            <a:r>
              <a:rPr lang="de-DE" sz="3200" dirty="0" err="1"/>
              <a:t>about</a:t>
            </a:r>
            <a:r>
              <a:rPr lang="de-DE" sz="3200" dirty="0"/>
              <a:t> </a:t>
            </a:r>
            <a:r>
              <a:rPr lang="de-DE" sz="3200" dirty="0" err="1"/>
              <a:t>their</a:t>
            </a:r>
            <a:r>
              <a:rPr lang="de-DE" sz="3200" dirty="0"/>
              <a:t> </a:t>
            </a:r>
            <a:r>
              <a:rPr lang="de-DE" sz="3200" dirty="0" err="1"/>
              <a:t>attitudes</a:t>
            </a:r>
            <a:r>
              <a:rPr lang="de-DE" sz="3200" dirty="0"/>
              <a:t>,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beliefs</a:t>
            </a:r>
            <a:r>
              <a:rPr lang="de-DE" sz="3200" dirty="0"/>
              <a:t> </a:t>
            </a:r>
            <a:r>
              <a:rPr lang="de-DE" sz="3200" dirty="0" err="1"/>
              <a:t>about</a:t>
            </a:r>
            <a:r>
              <a:rPr lang="de-DE" sz="3200" dirty="0"/>
              <a:t> </a:t>
            </a:r>
            <a:r>
              <a:rPr lang="de-DE" sz="3200" dirty="0" err="1"/>
              <a:t>religion</a:t>
            </a:r>
            <a:r>
              <a:rPr lang="de-DE" sz="3200" dirty="0"/>
              <a:t>, </a:t>
            </a:r>
            <a:r>
              <a:rPr lang="de-DE" sz="3200" dirty="0" err="1"/>
              <a:t>sex</a:t>
            </a:r>
            <a:r>
              <a:rPr lang="de-DE" sz="3200" dirty="0"/>
              <a:t>, </a:t>
            </a:r>
            <a:r>
              <a:rPr lang="de-DE" sz="3200" dirty="0" err="1"/>
              <a:t>politics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Incentive: </a:t>
            </a:r>
            <a:r>
              <a:rPr lang="de-DE" sz="3200" dirty="0" err="1"/>
              <a:t>improving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algorithm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matching</a:t>
            </a:r>
            <a:r>
              <a:rPr lang="de-DE" sz="3200" dirty="0"/>
              <a:t> </a:t>
            </a:r>
            <a:r>
              <a:rPr lang="de-DE" sz="3200" dirty="0" err="1"/>
              <a:t>them</a:t>
            </a:r>
            <a:r>
              <a:rPr lang="de-DE" sz="3200" dirty="0"/>
              <a:t> </a:t>
            </a:r>
            <a:r>
              <a:rPr lang="de-DE" sz="3200" dirty="0" err="1"/>
              <a:t>up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compatible</a:t>
            </a:r>
            <a:r>
              <a:rPr lang="de-DE" sz="3200" dirty="0"/>
              <a:t> </a:t>
            </a:r>
            <a:r>
              <a:rPr lang="de-DE" sz="3200" dirty="0" err="1"/>
              <a:t>partners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Side </a:t>
            </a:r>
            <a:r>
              <a:rPr lang="de-DE" sz="3200" dirty="0" err="1"/>
              <a:t>effect</a:t>
            </a:r>
            <a:r>
              <a:rPr lang="de-DE" sz="3200" dirty="0"/>
              <a:t>: </a:t>
            </a:r>
            <a:r>
              <a:rPr lang="de-DE" sz="3200" dirty="0" err="1"/>
              <a:t>coolest</a:t>
            </a:r>
            <a:r>
              <a:rPr lang="de-DE" sz="3200" dirty="0"/>
              <a:t> </a:t>
            </a:r>
            <a:r>
              <a:rPr lang="de-DE" sz="3200" dirty="0" err="1"/>
              <a:t>sociological</a:t>
            </a:r>
            <a:r>
              <a:rPr lang="de-DE" sz="3200" dirty="0"/>
              <a:t> </a:t>
            </a:r>
            <a:r>
              <a:rPr lang="de-DE" sz="3200" dirty="0" err="1"/>
              <a:t>data</a:t>
            </a:r>
            <a:r>
              <a:rPr lang="de-DE" sz="3200" dirty="0"/>
              <a:t> </a:t>
            </a:r>
            <a:r>
              <a:rPr lang="de-DE" sz="3200" dirty="0" err="1"/>
              <a:t>around</a:t>
            </a:r>
            <a:endParaRPr lang="de-DE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6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Build</a:t>
            </a:r>
            <a:r>
              <a:rPr lang="de-DE" sz="3200" dirty="0"/>
              <a:t> a </a:t>
            </a:r>
            <a:r>
              <a:rPr lang="de-DE" sz="3200" dirty="0" err="1"/>
              <a:t>machine</a:t>
            </a:r>
            <a:r>
              <a:rPr lang="de-DE" sz="3200" dirty="0"/>
              <a:t> </a:t>
            </a:r>
            <a:r>
              <a:rPr lang="de-DE" sz="3200" dirty="0" err="1"/>
              <a:t>learning</a:t>
            </a:r>
            <a:r>
              <a:rPr lang="de-DE" sz="3200" dirty="0"/>
              <a:t> </a:t>
            </a:r>
            <a:r>
              <a:rPr lang="de-DE" sz="3200" dirty="0" err="1"/>
              <a:t>classifier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identify</a:t>
            </a:r>
            <a:r>
              <a:rPr lang="de-DE" sz="3200" dirty="0"/>
              <a:t> </a:t>
            </a:r>
            <a:r>
              <a:rPr lang="de-DE" sz="3200" dirty="0" err="1"/>
              <a:t>friendly</a:t>
            </a:r>
            <a:r>
              <a:rPr lang="de-DE" sz="3200" dirty="0"/>
              <a:t>, </a:t>
            </a:r>
            <a:r>
              <a:rPr lang="de-DE" sz="3200" dirty="0" err="1"/>
              <a:t>flirtatious</a:t>
            </a:r>
            <a:r>
              <a:rPr lang="de-DE" sz="3200" dirty="0"/>
              <a:t>, </a:t>
            </a:r>
            <a:r>
              <a:rPr lang="de-DE" sz="3200" dirty="0" err="1"/>
              <a:t>awkward</a:t>
            </a:r>
            <a:r>
              <a:rPr lang="de-DE" sz="3200" dirty="0"/>
              <a:t>,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assertive</a:t>
            </a:r>
            <a:r>
              <a:rPr lang="de-DE" sz="3200" dirty="0"/>
              <a:t> </a:t>
            </a:r>
            <a:r>
              <a:rPr lang="de-DE" sz="3200" dirty="0" err="1"/>
              <a:t>speakers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Build</a:t>
            </a:r>
            <a:r>
              <a:rPr lang="de-DE" sz="3200" dirty="0"/>
              <a:t> separate </a:t>
            </a:r>
            <a:r>
              <a:rPr lang="de-DE" sz="3200" dirty="0" err="1"/>
              <a:t>classifiers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detecting</a:t>
            </a:r>
            <a:r>
              <a:rPr lang="de-DE" sz="3200" dirty="0"/>
              <a:t> </a:t>
            </a:r>
            <a:r>
              <a:rPr lang="de-DE" sz="3200" dirty="0" err="1"/>
              <a:t>when</a:t>
            </a:r>
            <a:r>
              <a:rPr lang="de-DE" sz="3200" dirty="0"/>
              <a:t> </a:t>
            </a:r>
            <a:r>
              <a:rPr lang="de-DE" sz="3200" dirty="0" err="1"/>
              <a:t>characteristics</a:t>
            </a:r>
            <a:r>
              <a:rPr lang="de-DE" sz="3200" dirty="0"/>
              <a:t> </a:t>
            </a:r>
            <a:r>
              <a:rPr lang="de-DE" sz="3200" dirty="0" err="1"/>
              <a:t>were</a:t>
            </a:r>
            <a:r>
              <a:rPr lang="de-DE" sz="3200" dirty="0"/>
              <a:t> </a:t>
            </a:r>
            <a:r>
              <a:rPr lang="de-DE" sz="3200" dirty="0" err="1"/>
              <a:t>self-reported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reported</a:t>
            </a:r>
            <a:r>
              <a:rPr lang="de-DE" sz="3200" dirty="0"/>
              <a:t> </a:t>
            </a:r>
            <a:r>
              <a:rPr lang="de-DE" sz="3200" dirty="0" err="1"/>
              <a:t>by</a:t>
            </a:r>
            <a:r>
              <a:rPr lang="de-DE" sz="3200" dirty="0"/>
              <a:t> </a:t>
            </a:r>
            <a:r>
              <a:rPr lang="de-DE" sz="3200" dirty="0" err="1"/>
              <a:t>partners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Build</a:t>
            </a:r>
            <a:r>
              <a:rPr lang="de-DE" sz="3200" dirty="0"/>
              <a:t> separate </a:t>
            </a:r>
            <a:r>
              <a:rPr lang="de-DE" sz="3200" dirty="0" err="1"/>
              <a:t>classifiers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men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women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4 </a:t>
            </a:r>
            <a:r>
              <a:rPr lang="de-DE" sz="3200" dirty="0" err="1"/>
              <a:t>characteristics</a:t>
            </a:r>
            <a:r>
              <a:rPr lang="de-DE" sz="3200" dirty="0"/>
              <a:t> * </a:t>
            </a:r>
            <a:r>
              <a:rPr lang="de-DE" sz="3200" dirty="0" err="1"/>
              <a:t>self</a:t>
            </a:r>
            <a:r>
              <a:rPr lang="de-DE" sz="3200" dirty="0"/>
              <a:t>-v-partner * 2 </a:t>
            </a:r>
            <a:r>
              <a:rPr lang="de-DE" sz="3200" dirty="0" err="1"/>
              <a:t>sexes</a:t>
            </a:r>
            <a:r>
              <a:rPr lang="de-DE" sz="3200" dirty="0"/>
              <a:t> = 16 </a:t>
            </a:r>
            <a:r>
              <a:rPr lang="de-DE" sz="3200" dirty="0" err="1"/>
              <a:t>classifiers</a:t>
            </a:r>
            <a:r>
              <a:rPr lang="de-DE" sz="3200" dirty="0"/>
              <a:t> (e. g. male </a:t>
            </a:r>
            <a:r>
              <a:rPr lang="de-DE" sz="3200" dirty="0" err="1"/>
              <a:t>self-reported</a:t>
            </a:r>
            <a:r>
              <a:rPr lang="de-DE" sz="3200" dirty="0"/>
              <a:t> </a:t>
            </a:r>
            <a:r>
              <a:rPr lang="de-DE" sz="3200" dirty="0" err="1"/>
              <a:t>flirtation</a:t>
            </a:r>
            <a:r>
              <a:rPr lang="de-DE" sz="3200" dirty="0"/>
              <a:t> </a:t>
            </a:r>
            <a:r>
              <a:rPr lang="de-DE" sz="3200" dirty="0" err="1"/>
              <a:t>classifier</a:t>
            </a:r>
            <a:r>
              <a:rPr lang="de-DE" sz="32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033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620027B-FAFC-9E48-B83E-D7BA1D9D7E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452" y="0"/>
            <a:ext cx="4355095" cy="648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955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 </a:t>
            </a:r>
            <a:r>
              <a:rPr lang="de-DE" dirty="0" err="1"/>
              <a:t>someone</a:t>
            </a:r>
            <a:r>
              <a:rPr lang="de-DE" dirty="0"/>
              <a:t> just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sex</a:t>
            </a:r>
            <a:r>
              <a:rPr lang="de-DE" dirty="0"/>
              <a:t>?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C9050E0-5C12-C74F-82EC-4C3E0037D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311" y="1137177"/>
            <a:ext cx="8744326" cy="530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553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85F611E-8123-2E46-B242-1BBE372D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477" y="0"/>
            <a:ext cx="6831046" cy="648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190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0EE50C3-EAC2-0144-ABCB-D1C227ADF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234" y="0"/>
            <a:ext cx="6835532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4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0DD2-A988-BA46-858C-FC1D1913E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Feature </a:t>
            </a:r>
            <a:r>
              <a:rPr lang="de-DE" dirty="0" err="1"/>
              <a:t>extraction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8CA3-B804-B04E-8D21-9D9B399CD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Features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speech</a:t>
            </a:r>
            <a:r>
              <a:rPr lang="de-DE" sz="3200" dirty="0"/>
              <a:t> </a:t>
            </a:r>
            <a:r>
              <a:rPr lang="de-DE" sz="3200" dirty="0" err="1"/>
              <a:t>files</a:t>
            </a:r>
            <a:r>
              <a:rPr lang="de-DE" sz="3200" dirty="0"/>
              <a:t>: </a:t>
            </a:r>
            <a:r>
              <a:rPr lang="de-DE" sz="3200" b="1" dirty="0" err="1"/>
              <a:t>pitch</a:t>
            </a:r>
            <a:r>
              <a:rPr lang="de-DE" sz="3200" dirty="0"/>
              <a:t>, </a:t>
            </a:r>
            <a:r>
              <a:rPr lang="de-DE" sz="3200" b="1" dirty="0" err="1"/>
              <a:t>intensity</a:t>
            </a:r>
            <a:r>
              <a:rPr lang="de-DE" sz="3200" dirty="0"/>
              <a:t>, </a:t>
            </a:r>
            <a:r>
              <a:rPr lang="de-DE" sz="3200" b="1" dirty="0"/>
              <a:t>turn </a:t>
            </a:r>
            <a:r>
              <a:rPr lang="de-DE" sz="3200" b="1" dirty="0" err="1"/>
              <a:t>duration</a:t>
            </a:r>
            <a:r>
              <a:rPr lang="de-DE" sz="3200" b="1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b="1" dirty="0"/>
              <a:t>rate </a:t>
            </a:r>
            <a:r>
              <a:rPr lang="de-DE" sz="3200" b="1" dirty="0" err="1"/>
              <a:t>of</a:t>
            </a:r>
            <a:r>
              <a:rPr lang="de-DE" sz="3200" b="1" dirty="0"/>
              <a:t> </a:t>
            </a:r>
            <a:r>
              <a:rPr lang="de-DE" sz="3200" b="1" dirty="0" err="1"/>
              <a:t>speech</a:t>
            </a:r>
            <a:r>
              <a:rPr lang="de-DE" sz="3200" b="1" dirty="0"/>
              <a:t> </a:t>
            </a:r>
            <a:r>
              <a:rPr lang="de-DE" sz="3200" dirty="0"/>
              <a:t>(</a:t>
            </a:r>
            <a:r>
              <a:rPr lang="de-DE" sz="3200" dirty="0" err="1"/>
              <a:t>num</a:t>
            </a:r>
            <a:r>
              <a:rPr lang="de-DE" sz="3200" dirty="0"/>
              <a:t> </a:t>
            </a:r>
            <a:r>
              <a:rPr lang="de-DE" sz="3200" dirty="0" err="1"/>
              <a:t>words</a:t>
            </a:r>
            <a:r>
              <a:rPr lang="de-DE" sz="3200" dirty="0"/>
              <a:t> per </a:t>
            </a:r>
            <a:r>
              <a:rPr lang="de-DE" sz="3200" dirty="0" err="1"/>
              <a:t>second</a:t>
            </a:r>
            <a:r>
              <a:rPr lang="de-DE" sz="32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Lexical</a:t>
            </a:r>
            <a:r>
              <a:rPr lang="de-DE" sz="3200" dirty="0"/>
              <a:t> </a:t>
            </a:r>
            <a:r>
              <a:rPr lang="de-DE" sz="3200" dirty="0" err="1"/>
              <a:t>features</a:t>
            </a:r>
            <a:r>
              <a:rPr lang="de-DE" sz="3200" dirty="0"/>
              <a:t>: </a:t>
            </a:r>
            <a:r>
              <a:rPr lang="de-DE" sz="3200" dirty="0" err="1"/>
              <a:t>how</a:t>
            </a:r>
            <a:r>
              <a:rPr lang="de-DE" sz="3200" dirty="0"/>
              <a:t> </a:t>
            </a:r>
            <a:r>
              <a:rPr lang="de-DE" sz="3200" dirty="0" err="1"/>
              <a:t>often</a:t>
            </a:r>
            <a:r>
              <a:rPr lang="de-DE" sz="3200" dirty="0"/>
              <a:t> </a:t>
            </a:r>
            <a:r>
              <a:rPr lang="de-DE" sz="3200" dirty="0" err="1"/>
              <a:t>they</a:t>
            </a:r>
            <a:r>
              <a:rPr lang="de-DE" sz="3200" dirty="0"/>
              <a:t> </a:t>
            </a:r>
            <a:r>
              <a:rPr lang="de-DE" sz="3200" dirty="0" err="1"/>
              <a:t>mentioned</a:t>
            </a:r>
            <a:r>
              <a:rPr lang="de-DE" sz="3200" dirty="0"/>
              <a:t> </a:t>
            </a:r>
            <a:r>
              <a:rPr lang="de-DE" sz="3200" b="1" dirty="0" err="1"/>
              <a:t>themselves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b="1" dirty="0" err="1"/>
              <a:t>other</a:t>
            </a:r>
            <a:r>
              <a:rPr lang="de-DE" sz="3200" b="1" dirty="0"/>
              <a:t> </a:t>
            </a:r>
            <a:r>
              <a:rPr lang="de-DE" sz="3200" b="1" dirty="0" err="1"/>
              <a:t>person</a:t>
            </a:r>
            <a:r>
              <a:rPr lang="de-DE" sz="3200" dirty="0"/>
              <a:t>, </a:t>
            </a:r>
            <a:r>
              <a:rPr lang="de-DE" sz="3200" dirty="0" err="1"/>
              <a:t>word</a:t>
            </a:r>
            <a:r>
              <a:rPr lang="de-DE" sz="3200" dirty="0"/>
              <a:t> </a:t>
            </a:r>
            <a:r>
              <a:rPr lang="de-DE" sz="3200" dirty="0" err="1"/>
              <a:t>categories</a:t>
            </a:r>
            <a:r>
              <a:rPr lang="de-DE" sz="3200" dirty="0"/>
              <a:t> like </a:t>
            </a:r>
            <a:r>
              <a:rPr lang="de-DE" sz="3200" b="1" dirty="0" err="1"/>
              <a:t>sex</a:t>
            </a:r>
            <a:r>
              <a:rPr lang="de-DE" sz="3200" b="1" dirty="0"/>
              <a:t>, </a:t>
            </a:r>
            <a:r>
              <a:rPr lang="de-DE" sz="3200" b="1" dirty="0" err="1"/>
              <a:t>love</a:t>
            </a:r>
            <a:r>
              <a:rPr lang="de-DE" sz="3200" b="1" dirty="0"/>
              <a:t>, </a:t>
            </a:r>
            <a:r>
              <a:rPr lang="de-DE" sz="3200" b="1" dirty="0" err="1"/>
              <a:t>hate</a:t>
            </a:r>
            <a:r>
              <a:rPr lang="de-DE" sz="3200" b="1" dirty="0"/>
              <a:t>, </a:t>
            </a:r>
            <a:r>
              <a:rPr lang="de-DE" sz="3200" b="1" dirty="0" err="1"/>
              <a:t>food</a:t>
            </a:r>
            <a:r>
              <a:rPr lang="de-DE" sz="3200" b="1" dirty="0"/>
              <a:t>, </a:t>
            </a:r>
            <a:r>
              <a:rPr lang="de-DE" sz="3200" b="1" dirty="0" err="1"/>
              <a:t>swearing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 err="1"/>
              <a:t>Number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b="1" dirty="0"/>
              <a:t>uh </a:t>
            </a:r>
            <a:r>
              <a:rPr lang="de-DE" sz="3200" b="1" dirty="0" err="1"/>
              <a:t>and</a:t>
            </a:r>
            <a:r>
              <a:rPr lang="de-DE" sz="3200" b="1" dirty="0"/>
              <a:t> ums</a:t>
            </a:r>
            <a:r>
              <a:rPr lang="de-DE" sz="3200" dirty="0"/>
              <a:t>, </a:t>
            </a:r>
            <a:r>
              <a:rPr lang="de-DE" sz="3200" b="1" dirty="0" err="1"/>
              <a:t>hedges</a:t>
            </a:r>
            <a:r>
              <a:rPr lang="de-DE" sz="3200" b="1" dirty="0"/>
              <a:t>, </a:t>
            </a:r>
            <a:r>
              <a:rPr lang="de-DE" sz="3200" b="1" dirty="0" err="1"/>
              <a:t>interruptions</a:t>
            </a:r>
            <a:r>
              <a:rPr lang="de-DE" sz="3200" b="1" dirty="0"/>
              <a:t>, </a:t>
            </a:r>
            <a:r>
              <a:rPr lang="de-DE" sz="3200" b="1" dirty="0" err="1"/>
              <a:t>laughters</a:t>
            </a:r>
            <a:r>
              <a:rPr lang="de-DE" sz="3200" b="1" dirty="0"/>
              <a:t>, </a:t>
            </a:r>
            <a:r>
              <a:rPr lang="de-DE" sz="3200" b="1" dirty="0" err="1"/>
              <a:t>agreements</a:t>
            </a:r>
            <a:r>
              <a:rPr lang="de-DE" sz="3200" b="1" dirty="0"/>
              <a:t>, </a:t>
            </a:r>
            <a:r>
              <a:rPr lang="de-DE" sz="3200" b="1" dirty="0" err="1"/>
              <a:t>questions</a:t>
            </a:r>
            <a:r>
              <a:rPr lang="de-DE" sz="3200" b="1" dirty="0"/>
              <a:t>, </a:t>
            </a:r>
            <a:r>
              <a:rPr lang="de-DE" sz="3200" dirty="0" err="1"/>
              <a:t>expressions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b="1" dirty="0" err="1"/>
              <a:t>agreement</a:t>
            </a:r>
            <a:r>
              <a:rPr lang="de-DE" sz="3200" b="1" dirty="0"/>
              <a:t>, </a:t>
            </a:r>
            <a:r>
              <a:rPr lang="de-DE" sz="3200" b="1" dirty="0" err="1"/>
              <a:t>appreciation</a:t>
            </a:r>
            <a:r>
              <a:rPr lang="de-DE" sz="3200" b="1" dirty="0"/>
              <a:t>, </a:t>
            </a:r>
            <a:r>
              <a:rPr lang="de-DE" sz="3200" b="1" dirty="0" err="1"/>
              <a:t>sympathy</a:t>
            </a:r>
            <a:endParaRPr lang="de-DE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3200" dirty="0"/>
              <a:t>Rate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b="1" dirty="0" err="1"/>
              <a:t>accommodation</a:t>
            </a:r>
            <a:r>
              <a:rPr lang="de-DE" sz="3200" b="1" dirty="0"/>
              <a:t> </a:t>
            </a:r>
            <a:r>
              <a:rPr lang="de-DE" sz="3200" dirty="0"/>
              <a:t>(</a:t>
            </a:r>
            <a:r>
              <a:rPr lang="de-DE" sz="3200" dirty="0" err="1"/>
              <a:t>adopting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other</a:t>
            </a:r>
            <a:r>
              <a:rPr lang="de-DE" sz="3200" dirty="0"/>
              <a:t> </a:t>
            </a:r>
            <a:r>
              <a:rPr lang="de-DE" sz="3200" dirty="0" err="1"/>
              <a:t>person’s</a:t>
            </a:r>
            <a:r>
              <a:rPr lang="de-DE" sz="3200" dirty="0"/>
              <a:t> </a:t>
            </a:r>
            <a:r>
              <a:rPr lang="de-DE" sz="3200" dirty="0" err="1"/>
              <a:t>word</a:t>
            </a:r>
            <a:r>
              <a:rPr lang="de-DE" sz="3200" dirty="0"/>
              <a:t> </a:t>
            </a:r>
            <a:r>
              <a:rPr lang="de-DE" sz="3200" dirty="0" err="1"/>
              <a:t>usage</a:t>
            </a:r>
            <a:r>
              <a:rPr lang="de-DE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2068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C98DD00-7F00-CA4B-BA0B-0220AB8A4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356" y="0"/>
            <a:ext cx="8625288" cy="647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89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Custom 5">
      <a:dk1>
        <a:srgbClr val="3A2F2A"/>
      </a:dk1>
      <a:lt1>
        <a:srgbClr val="F7FBF9"/>
      </a:lt1>
      <a:dk2>
        <a:srgbClr val="715E4A"/>
      </a:dk2>
      <a:lt2>
        <a:srgbClr val="D3DCD5"/>
      </a:lt2>
      <a:accent1>
        <a:srgbClr val="C07E7F"/>
      </a:accent1>
      <a:accent2>
        <a:srgbClr val="EEB9A6"/>
      </a:accent2>
      <a:accent3>
        <a:srgbClr val="9EB1BA"/>
      </a:accent3>
      <a:accent4>
        <a:srgbClr val="DF9996"/>
      </a:accent4>
      <a:accent5>
        <a:srgbClr val="F4CFA1"/>
      </a:accent5>
      <a:accent6>
        <a:srgbClr val="D7AB8C"/>
      </a:accent6>
      <a:hlink>
        <a:srgbClr val="C17D7D"/>
      </a:hlink>
      <a:folHlink>
        <a:srgbClr val="F4D0A2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29136DA-BEDC-D94F-A224-C9A6A71F0CA6}" vid="{1117A8DA-96FA-C245-A706-DA85DA53C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2194</Words>
  <Application>Microsoft Macintosh PowerPoint</Application>
  <PresentationFormat>Widescreen</PresentationFormat>
  <Paragraphs>254</Paragraphs>
  <Slides>73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Helvetica</vt:lpstr>
      <vt:lpstr>Helvetica Neue Light</vt:lpstr>
      <vt:lpstr>Open Sans</vt:lpstr>
      <vt:lpstr>Open Sans SemiBold</vt:lpstr>
      <vt:lpstr>Office</vt:lpstr>
      <vt:lpstr>What data can tell us about sex and relationships</vt:lpstr>
      <vt:lpstr>Stanford Speed Dating Experiment</vt:lpstr>
      <vt:lpstr>Pre-date survey</vt:lpstr>
      <vt:lpstr>Post-date survey</vt:lpstr>
      <vt:lpstr>Speed date data</vt:lpstr>
      <vt:lpstr>PowerPoint Presentation</vt:lpstr>
      <vt:lpstr>Prediction tasks</vt:lpstr>
      <vt:lpstr>Feature extraction</vt:lpstr>
      <vt:lpstr>PowerPoint Presentation</vt:lpstr>
      <vt:lpstr>Lexical Features</vt:lpstr>
      <vt:lpstr>Lexical Features</vt:lpstr>
      <vt:lpstr>Discourse Features</vt:lpstr>
      <vt:lpstr>Classification</vt:lpstr>
      <vt:lpstr>Classification Accuracy</vt:lpstr>
      <vt:lpstr>PowerPoint Presentation</vt:lpstr>
      <vt:lpstr>PowerPoint Presentation</vt:lpstr>
      <vt:lpstr>Linguistic v. non-linguistic features</vt:lpstr>
      <vt:lpstr>Non-linguistic Features</vt:lpstr>
      <vt:lpstr>Classification Accuracy</vt:lpstr>
      <vt:lpstr>What do you think?</vt:lpstr>
      <vt:lpstr>Data-driven Sociological Studies </vt:lpstr>
      <vt:lpstr>PowerPoint Presentation</vt:lpstr>
      <vt:lpstr>PowerPoint Presentation</vt:lpstr>
      <vt:lpstr>The Best Questions on a First Date</vt:lpstr>
      <vt:lpstr>PowerPoint Presentation</vt:lpstr>
      <vt:lpstr>PowerPoint Presentation</vt:lpstr>
      <vt:lpstr>PowerPoint Presentation</vt:lpstr>
      <vt:lpstr>Other questions to ask</vt:lpstr>
      <vt:lpstr>LTRs</vt:lpstr>
      <vt:lpstr>PowerPoint Presentation</vt:lpstr>
      <vt:lpstr>Politics</vt:lpstr>
      <vt:lpstr>Politics</vt:lpstr>
      <vt:lpstr>Religion</vt:lpstr>
      <vt:lpstr>PowerPoint Presentation</vt:lpstr>
      <vt:lpstr>Ethnicity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you think interracial marriage a bad idea?</vt:lpstr>
      <vt:lpstr>Would you strongly prefer to date someone of your own racial background?</vt:lpstr>
      <vt:lpstr>PowerPoint Presentation</vt:lpstr>
      <vt:lpstr>PowerPoint Presentation</vt:lpstr>
      <vt:lpstr>PowerPoint Presentation</vt:lpstr>
      <vt:lpstr>PowerPoint Presentation</vt:lpstr>
      <vt:lpstr>Misconceptions about Gay People</vt:lpstr>
      <vt:lpstr>PowerPoint Presentation</vt:lpstr>
      <vt:lpstr>Is homosexuality a sin?</vt:lpstr>
      <vt:lpstr>PowerPoint Presentation</vt:lpstr>
      <vt:lpstr>PowerPoint Presentation</vt:lpstr>
      <vt:lpstr>Gay people looking at straight profiles</vt:lpstr>
      <vt:lpstr>Straight people have gay sex</vt:lpstr>
      <vt:lpstr>Straight women have gay sex</vt:lpstr>
      <vt:lpstr>Gay curiositity by region</vt:lpstr>
      <vt:lpstr>How to increase your chances</vt:lpstr>
      <vt:lpstr>Be Literate</vt:lpstr>
      <vt:lpstr>Avoid physical complements</vt:lpstr>
      <vt:lpstr>Avoid physical complements</vt:lpstr>
      <vt:lpstr>Use Unusual Greetings</vt:lpstr>
      <vt:lpstr>Specifics are successful</vt:lpstr>
      <vt:lpstr>Specific about them</vt:lpstr>
      <vt:lpstr>Male self-effacement </vt:lpstr>
      <vt:lpstr>Consider becoming an atheist</vt:lpstr>
      <vt:lpstr>Implications</vt:lpstr>
      <vt:lpstr>PowerPoint Presentation</vt:lpstr>
      <vt:lpstr>Would you date someone just for sex?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data can tell us about sex and relationships</dc:title>
  <dc:creator>Ann-Katrin Reuel</dc:creator>
  <cp:lastModifiedBy>Callison-Burch, Christopher</cp:lastModifiedBy>
  <cp:revision>10</cp:revision>
  <dcterms:created xsi:type="dcterms:W3CDTF">2021-02-26T14:50:38Z</dcterms:created>
  <dcterms:modified xsi:type="dcterms:W3CDTF">2021-04-20T16:51:55Z</dcterms:modified>
</cp:coreProperties>
</file>